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177" r:id="rId2"/>
    <p:sldMasterId id="2147484202" r:id="rId3"/>
    <p:sldMasterId id="2147484207" r:id="rId4"/>
    <p:sldMasterId id="2147484243" r:id="rId5"/>
  </p:sldMasterIdLst>
  <p:notesMasterIdLst>
    <p:notesMasterId r:id="rId124"/>
  </p:notesMasterIdLst>
  <p:handoutMasterIdLst>
    <p:handoutMasterId r:id="rId125"/>
  </p:handoutMasterIdLst>
  <p:sldIdLst>
    <p:sldId id="256" r:id="rId6"/>
    <p:sldId id="302" r:id="rId7"/>
    <p:sldId id="757" r:id="rId8"/>
    <p:sldId id="348" r:id="rId9"/>
    <p:sldId id="532" r:id="rId10"/>
    <p:sldId id="685" r:id="rId11"/>
    <p:sldId id="727" r:id="rId12"/>
    <p:sldId id="753" r:id="rId13"/>
    <p:sldId id="754" r:id="rId14"/>
    <p:sldId id="755" r:id="rId15"/>
    <p:sldId id="533" r:id="rId16"/>
    <p:sldId id="534" r:id="rId17"/>
    <p:sldId id="535" r:id="rId18"/>
    <p:sldId id="536" r:id="rId19"/>
    <p:sldId id="538" r:id="rId20"/>
    <p:sldId id="539" r:id="rId21"/>
    <p:sldId id="540" r:id="rId22"/>
    <p:sldId id="541" r:id="rId23"/>
    <p:sldId id="542" r:id="rId24"/>
    <p:sldId id="543" r:id="rId25"/>
    <p:sldId id="544" r:id="rId26"/>
    <p:sldId id="545" r:id="rId27"/>
    <p:sldId id="546" r:id="rId28"/>
    <p:sldId id="547" r:id="rId29"/>
    <p:sldId id="548" r:id="rId30"/>
    <p:sldId id="549" r:id="rId31"/>
    <p:sldId id="550" r:id="rId32"/>
    <p:sldId id="527" r:id="rId33"/>
    <p:sldId id="551"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528" r:id="rId47"/>
    <p:sldId id="564" r:id="rId48"/>
    <p:sldId id="565" r:id="rId49"/>
    <p:sldId id="604" r:id="rId50"/>
    <p:sldId id="568" r:id="rId51"/>
    <p:sldId id="569" r:id="rId52"/>
    <p:sldId id="594" r:id="rId53"/>
    <p:sldId id="570" r:id="rId54"/>
    <p:sldId id="571" r:id="rId55"/>
    <p:sldId id="572" r:id="rId56"/>
    <p:sldId id="573" r:id="rId57"/>
    <p:sldId id="574" r:id="rId58"/>
    <p:sldId id="686" r:id="rId59"/>
    <p:sldId id="576" r:id="rId60"/>
    <p:sldId id="577" r:id="rId61"/>
    <p:sldId id="578" r:id="rId62"/>
    <p:sldId id="579" r:id="rId63"/>
    <p:sldId id="580" r:id="rId64"/>
    <p:sldId id="581" r:id="rId65"/>
    <p:sldId id="582" r:id="rId66"/>
    <p:sldId id="583" r:id="rId67"/>
    <p:sldId id="584" r:id="rId68"/>
    <p:sldId id="585" r:id="rId69"/>
    <p:sldId id="586" r:id="rId70"/>
    <p:sldId id="587" r:id="rId71"/>
    <p:sldId id="588" r:id="rId72"/>
    <p:sldId id="589" r:id="rId73"/>
    <p:sldId id="590" r:id="rId74"/>
    <p:sldId id="606" r:id="rId75"/>
    <p:sldId id="595" r:id="rId76"/>
    <p:sldId id="596" r:id="rId77"/>
    <p:sldId id="597" r:id="rId78"/>
    <p:sldId id="598" r:id="rId79"/>
    <p:sldId id="599" r:id="rId80"/>
    <p:sldId id="756" r:id="rId81"/>
    <p:sldId id="601" r:id="rId82"/>
    <p:sldId id="602" r:id="rId83"/>
    <p:sldId id="603" r:id="rId84"/>
    <p:sldId id="687" r:id="rId85"/>
    <p:sldId id="688" r:id="rId86"/>
    <p:sldId id="689" r:id="rId87"/>
    <p:sldId id="691" r:id="rId88"/>
    <p:sldId id="728" r:id="rId89"/>
    <p:sldId id="729" r:id="rId90"/>
    <p:sldId id="730" r:id="rId91"/>
    <p:sldId id="731" r:id="rId92"/>
    <p:sldId id="732" r:id="rId93"/>
    <p:sldId id="733" r:id="rId94"/>
    <p:sldId id="734" r:id="rId95"/>
    <p:sldId id="735" r:id="rId96"/>
    <p:sldId id="736" r:id="rId97"/>
    <p:sldId id="737" r:id="rId98"/>
    <p:sldId id="738" r:id="rId99"/>
    <p:sldId id="739" r:id="rId100"/>
    <p:sldId id="740" r:id="rId101"/>
    <p:sldId id="741" r:id="rId102"/>
    <p:sldId id="742" r:id="rId103"/>
    <p:sldId id="743" r:id="rId104"/>
    <p:sldId id="744" r:id="rId105"/>
    <p:sldId id="745" r:id="rId106"/>
    <p:sldId id="746" r:id="rId107"/>
    <p:sldId id="747" r:id="rId108"/>
    <p:sldId id="748" r:id="rId109"/>
    <p:sldId id="750" r:id="rId110"/>
    <p:sldId id="714" r:id="rId111"/>
    <p:sldId id="715" r:id="rId112"/>
    <p:sldId id="752" r:id="rId113"/>
    <p:sldId id="716" r:id="rId114"/>
    <p:sldId id="717" r:id="rId115"/>
    <p:sldId id="718" r:id="rId116"/>
    <p:sldId id="751" r:id="rId117"/>
    <p:sldId id="721" r:id="rId118"/>
    <p:sldId id="722" r:id="rId119"/>
    <p:sldId id="723" r:id="rId120"/>
    <p:sldId id="724" r:id="rId121"/>
    <p:sldId id="678" r:id="rId122"/>
    <p:sldId id="684" r:id="rId123"/>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7CE"/>
    <a:srgbClr val="A5ABC7"/>
    <a:srgbClr val="9FA5C1"/>
    <a:srgbClr val="C7CBDB"/>
    <a:srgbClr val="5B6591"/>
    <a:srgbClr val="95B3D7"/>
    <a:srgbClr val="E2E1FF"/>
    <a:srgbClr val="C1C0FF"/>
    <a:srgbClr val="FFFFFF"/>
    <a:srgbClr val="BE3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8" autoAdjust="0"/>
    <p:restoredTop sz="79050" autoAdjust="0"/>
  </p:normalViewPr>
  <p:slideViewPr>
    <p:cSldViewPr snapToGrid="0" showGuides="1">
      <p:cViewPr varScale="1">
        <p:scale>
          <a:sx n="49" d="100"/>
          <a:sy n="49" d="100"/>
        </p:scale>
        <p:origin x="984" y="54"/>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8/1/2017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8/1/2017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en.wikipedia.org/wiki/Engineer"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en.wikipedia.org/wiki/Statistical_graphics" TargetMode="External"/><Relationship Id="rId4" Type="http://schemas.openxmlformats.org/officeDocument/2006/relationships/hyperlink" Target="http://en.wikipedia.org/wiki/Political_economis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en.wikipedia.org/wiki/Statistical_graphic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youtu.be/Rq_K4pfdHzQ"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youtu.be/tzltfk5jH7U"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Title Slide</a:t>
            </a:r>
          </a:p>
        </p:txBody>
      </p:sp>
    </p:spTree>
    <p:extLst>
      <p:ext uri="{BB962C8B-B14F-4D97-AF65-F5344CB8AC3E}">
        <p14:creationId xmlns:p14="http://schemas.microsoft.com/office/powerpoint/2010/main" val="296594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Deming said, ‘In God we trust,</a:t>
            </a:r>
            <a:r>
              <a:rPr lang="en-US" baseline="0" dirty="0" smtClean="0"/>
              <a:t> all others bring data.’ But what do we do with that data?</a:t>
            </a:r>
            <a:endParaRPr lang="en-US" dirty="0"/>
          </a:p>
        </p:txBody>
      </p:sp>
    </p:spTree>
    <p:extLst>
      <p:ext uri="{BB962C8B-B14F-4D97-AF65-F5344CB8AC3E}">
        <p14:creationId xmlns:p14="http://schemas.microsoft.com/office/powerpoint/2010/main" val="19681338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see?</a:t>
            </a:r>
          </a:p>
          <a:p>
            <a:endParaRPr lang="en-US" dirty="0" smtClean="0"/>
          </a:p>
          <a:p>
            <a:r>
              <a:rPr lang="en-US" dirty="0" smtClean="0"/>
              <a:t>[let class give</a:t>
            </a:r>
            <a:r>
              <a:rPr lang="en-US" baseline="0" dirty="0" smtClean="0"/>
              <a:t> immediate reactions. Happy and sad, or angry]</a:t>
            </a:r>
            <a:endParaRPr lang="en-US" dirty="0"/>
          </a:p>
        </p:txBody>
      </p:sp>
      <p:sp>
        <p:nvSpPr>
          <p:cNvPr id="4" name="Slide Number Placeholder 3"/>
          <p:cNvSpPr>
            <a:spLocks noGrp="1"/>
          </p:cNvSpPr>
          <p:nvPr>
            <p:ph type="sldNum" sz="quarter" idx="10"/>
          </p:nvPr>
        </p:nvSpPr>
        <p:spPr/>
        <p:txBody>
          <a:bodyPr/>
          <a:lstStyle/>
          <a:p>
            <a:pPr>
              <a:defRPr/>
            </a:pPr>
            <a:fld id="{2519A4A0-D4E6-4D8B-B924-D8F6EF21A6E7}" type="slidenum">
              <a:rPr lang="ru-RU" smtClean="0">
                <a:solidFill>
                  <a:srgbClr val="000000"/>
                </a:solidFill>
              </a:rPr>
              <a:pPr>
                <a:defRPr/>
              </a:pPr>
              <a:t>112</a:t>
            </a:fld>
            <a:endParaRPr lang="ru-RU" dirty="0">
              <a:solidFill>
                <a:srgbClr val="000000"/>
              </a:solidFill>
            </a:endParaRPr>
          </a:p>
        </p:txBody>
      </p:sp>
    </p:spTree>
    <p:extLst>
      <p:ext uri="{BB962C8B-B14F-4D97-AF65-F5344CB8AC3E}">
        <p14:creationId xmlns:p14="http://schemas.microsoft.com/office/powerpoint/2010/main" val="10540795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this? </a:t>
            </a:r>
            <a:r>
              <a:rPr lang="en-US" baseline="0" dirty="0" smtClean="0"/>
              <a:t>For some people that don’t like math, there might be an immediate reaction, but for most, we </a:t>
            </a:r>
            <a:r>
              <a:rPr lang="en-US" dirty="0" smtClean="0"/>
              <a:t>kick into calculator</a:t>
            </a:r>
            <a:r>
              <a:rPr lang="en-US" baseline="0" dirty="0" smtClean="0"/>
              <a:t> mode.  For example, we might take 20 times 23 to get 460 and then subtract 23 to get the answer. This is system 2 thinking.</a:t>
            </a:r>
            <a:endParaRPr lang="en-US" dirty="0"/>
          </a:p>
        </p:txBody>
      </p:sp>
    </p:spTree>
    <p:extLst>
      <p:ext uri="{BB962C8B-B14F-4D97-AF65-F5344CB8AC3E}">
        <p14:creationId xmlns:p14="http://schemas.microsoft.com/office/powerpoint/2010/main" val="137631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common theme</a:t>
            </a:r>
            <a:r>
              <a:rPr lang="en-US" baseline="0" dirty="0" smtClean="0"/>
              <a:t> in business intelligence. The idea of using data to create information. Information becomes knowledge and then ultimately strategy; plans that guide a company or strategic business unit (SBU).</a:t>
            </a:r>
            <a:endParaRPr lang="en-US" dirty="0"/>
          </a:p>
        </p:txBody>
      </p:sp>
    </p:spTree>
    <p:extLst>
      <p:ext uri="{BB962C8B-B14F-4D97-AF65-F5344CB8AC3E}">
        <p14:creationId xmlns:p14="http://schemas.microsoft.com/office/powerpoint/2010/main" val="84718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a:t>
            </a:r>
            <a:r>
              <a:rPr lang="en-US" baseline="0" dirty="0" smtClean="0"/>
              <a:t> to count the number of times the digit 7 appears in this data set. [give the students about 30 seconds to come up with a number, but don’t let them shout it out. After the exercise, as how many had 15, then 16, 17, 18, 19]. “Notice two things about this exercise. One, it takes a good bit of time to find them. Two, notice the error. Not everyone will come up with the same number.” [we will give the answer in a few slides]</a:t>
            </a:r>
            <a:endParaRPr lang="en-US" dirty="0"/>
          </a:p>
        </p:txBody>
      </p:sp>
    </p:spTree>
    <p:extLst>
      <p:ext uri="{BB962C8B-B14F-4D97-AF65-F5344CB8AC3E}">
        <p14:creationId xmlns:p14="http://schemas.microsoft.com/office/powerpoint/2010/main" val="3860344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it easier now? We simply changed the color of the sevens and now it is easier to find them.”</a:t>
            </a:r>
            <a:endParaRPr lang="en-US" dirty="0"/>
          </a:p>
        </p:txBody>
      </p:sp>
    </p:spTree>
    <p:extLst>
      <p:ext uri="{BB962C8B-B14F-4D97-AF65-F5344CB8AC3E}">
        <p14:creationId xmlns:p14="http://schemas.microsoft.com/office/powerpoint/2010/main" val="2080955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Making it bold is easier.”</a:t>
            </a:r>
            <a:endParaRPr lang="en-US" dirty="0"/>
          </a:p>
        </p:txBody>
      </p:sp>
    </p:spTree>
    <p:extLst>
      <p:ext uri="{BB962C8B-B14F-4D97-AF65-F5344CB8AC3E}">
        <p14:creationId xmlns:p14="http://schemas.microsoft.com/office/powerpoint/2010/main" val="412381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underlining them.”</a:t>
            </a:r>
            <a:endParaRPr lang="en-US" dirty="0"/>
          </a:p>
        </p:txBody>
      </p:sp>
    </p:spTree>
    <p:extLst>
      <p:ext uri="{BB962C8B-B14F-4D97-AF65-F5344CB8AC3E}">
        <p14:creationId xmlns:p14="http://schemas.microsoft.com/office/powerpoint/2010/main" val="671316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do all sort of things to make the sevens easier to see. What</a:t>
            </a:r>
            <a:r>
              <a:rPr lang="en-US" baseline="0" dirty="0" smtClean="0"/>
              <a:t> we are doing is using the preattentive attributes.”</a:t>
            </a:r>
            <a:endParaRPr lang="en-US" dirty="0"/>
          </a:p>
        </p:txBody>
      </p:sp>
    </p:spTree>
    <p:extLst>
      <p:ext uri="{BB962C8B-B14F-4D97-AF65-F5344CB8AC3E}">
        <p14:creationId xmlns:p14="http://schemas.microsoft.com/office/powerpoint/2010/main" val="788013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 like color, size, orientation and texture</a:t>
            </a:r>
            <a:r>
              <a:rPr lang="en-US" baseline="0" dirty="0" smtClean="0"/>
              <a:t> are preattentive. It means the brain processes the information prior to focusing attention on anything. This happens in about 250 milliseconds.”</a:t>
            </a:r>
            <a:endParaRPr lang="en-US" dirty="0"/>
          </a:p>
        </p:txBody>
      </p:sp>
    </p:spTree>
    <p:extLst>
      <p:ext uri="{BB962C8B-B14F-4D97-AF65-F5344CB8AC3E}">
        <p14:creationId xmlns:p14="http://schemas.microsoft.com/office/powerpoint/2010/main" val="3958291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the left we see a number of different preattentive attributes and on the right</a:t>
            </a:r>
            <a:r>
              <a:rPr lang="en-US" baseline="0" dirty="0" smtClean="0"/>
              <a:t> we see different ways to encode color. We can’t help but see these things immediately before processing any other information.”</a:t>
            </a:r>
            <a:endParaRPr lang="en-US" dirty="0"/>
          </a:p>
        </p:txBody>
      </p:sp>
    </p:spTree>
    <p:extLst>
      <p:ext uri="{BB962C8B-B14F-4D97-AF65-F5344CB8AC3E}">
        <p14:creationId xmlns:p14="http://schemas.microsoft.com/office/powerpoint/2010/main" val="792395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preattentive attributes are better for encoding data</a:t>
            </a:r>
            <a:r>
              <a:rPr lang="en-US" baseline="0" dirty="0" smtClean="0"/>
              <a:t> for precise quantitative comparisons. Length and width from a common baseline and Position in a two dimensional space. When two people are standing next to each other, it’s very easy for us to see that one person is slightly taller than the other person, with the common baseline of the floor. When two people are standing next to each other, it’s easy for us to see that they are one foot apart or three feet apart, even without a common baseline.” [you can use tiles on the carpet as an example if applicable]</a:t>
            </a:r>
            <a:endParaRPr lang="en-US" dirty="0"/>
          </a:p>
        </p:txBody>
      </p:sp>
    </p:spTree>
    <p:extLst>
      <p:ext uri="{BB962C8B-B14F-4D97-AF65-F5344CB8AC3E}">
        <p14:creationId xmlns:p14="http://schemas.microsoft.com/office/powerpoint/2010/main" val="3622752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latin typeface="BentonSans Book" charset="0"/>
              </a:rPr>
              <a:t>NOTE:</a:t>
            </a:r>
          </a:p>
          <a:p>
            <a:pPr>
              <a:spcBef>
                <a:spcPct val="0"/>
              </a:spcBef>
            </a:pPr>
            <a:endParaRPr lang="en-US" dirty="0" smtClean="0">
              <a:latin typeface="BentonSans Book" charset="0"/>
            </a:endParaRPr>
          </a:p>
          <a:p>
            <a:pPr>
              <a:spcBef>
                <a:spcPct val="0"/>
              </a:spcBef>
            </a:pPr>
            <a:r>
              <a:rPr lang="en-US" dirty="0" smtClean="0">
                <a:latin typeface="BentonSans Book" charset="0"/>
              </a:rPr>
              <a:t>This slide can be deleted and the sections can be split up or ordered differently if needed.</a:t>
            </a:r>
            <a:endParaRPr lang="en-US" dirty="0">
              <a:latin typeface="BentonSans Book" charset="0"/>
            </a:endParaRPr>
          </a:p>
        </p:txBody>
      </p:sp>
    </p:spTree>
    <p:extLst>
      <p:ext uri="{BB962C8B-B14F-4D97-AF65-F5344CB8AC3E}">
        <p14:creationId xmlns:p14="http://schemas.microsoft.com/office/powerpoint/2010/main" val="1841504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“Order is very powerful. By ordering this data,</a:t>
            </a:r>
            <a:r>
              <a:rPr lang="en-US" baseline="0" dirty="0" smtClean="0"/>
              <a:t> we can now see that there is exactly one row of data. We now have information about this data that we did not have before. We are turning data into information.”</a:t>
            </a:r>
            <a:endParaRPr lang="en-US" dirty="0"/>
          </a:p>
        </p:txBody>
      </p:sp>
    </p:spTree>
    <p:extLst>
      <p:ext uri="{BB962C8B-B14F-4D97-AF65-F5344CB8AC3E}">
        <p14:creationId xmlns:p14="http://schemas.microsoft.com/office/powerpoint/2010/main" val="3281518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example, we did nothing to the sevens, but we changed the other numbers from black to a gray color. By doing this, it makes the sevens easier to see and allows us to encode other information with black text. For example, we could make the fives black. Once text is black and bold, you can’t go blacker or bolder. Tableau knows this and by default uses a gray color for it’s text instead of black.”</a:t>
            </a:r>
            <a:endParaRPr lang="en-US" dirty="0"/>
          </a:p>
        </p:txBody>
      </p:sp>
    </p:spTree>
    <p:extLst>
      <p:ext uri="{BB962C8B-B14F-4D97-AF65-F5344CB8AC3E}">
        <p14:creationId xmlns:p14="http://schemas.microsoft.com/office/powerpoint/2010/main" val="2275212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charts to visualize</a:t>
            </a:r>
            <a:r>
              <a:rPr lang="en-US" baseline="0" dirty="0" smtClean="0"/>
              <a:t> our data and now we have more information about the data set.  But just as we ordered the numbers in the grid on the right, we can do the same thing with a graph.”</a:t>
            </a:r>
            <a:endParaRPr lang="en-US" dirty="0"/>
          </a:p>
        </p:txBody>
      </p:sp>
    </p:spTree>
    <p:extLst>
      <p:ext uri="{BB962C8B-B14F-4D97-AF65-F5344CB8AC3E}">
        <p14:creationId xmlns:p14="http://schemas.microsoft.com/office/powerpoint/2010/main" val="2193250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ordering our graph,</a:t>
            </a:r>
            <a:r>
              <a:rPr lang="en-US" baseline="0" dirty="0" smtClean="0"/>
              <a:t> we have even more information that is readily available. For example, we now know that the sevens are the third from the bottom. We can answer questions like ‘what are the top three?’ or ‘what are the bottom three?’ or ‘what’s the second most?’ These are all very easy to see and answer quickly and accurately from the graph. Also notice how easy it is to see the sixes show up just one more time than the fours. Even very small difference are easy to see from bar charts.”</a:t>
            </a:r>
            <a:endParaRPr lang="en-US" dirty="0"/>
          </a:p>
        </p:txBody>
      </p:sp>
    </p:spTree>
    <p:extLst>
      <p:ext uri="{BB962C8B-B14F-4D97-AF65-F5344CB8AC3E}">
        <p14:creationId xmlns:p14="http://schemas.microsoft.com/office/powerpoint/2010/main" val="2750681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the rich information from those bar charts to these</a:t>
            </a:r>
            <a:r>
              <a:rPr lang="en-US" baseline="0" dirty="0" smtClean="0"/>
              <a:t> pie charts. Try to answer the same questions as quickly and easily. Notice we have to encode with color to tell one slice from the next or we have to over label them.”</a:t>
            </a:r>
            <a:endParaRPr lang="en-US" dirty="0"/>
          </a:p>
        </p:txBody>
      </p:sp>
    </p:spTree>
    <p:extLst>
      <p:ext uri="{BB962C8B-B14F-4D97-AF65-F5344CB8AC3E}">
        <p14:creationId xmlns:p14="http://schemas.microsoft.com/office/powerpoint/2010/main" val="4143820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move from data to information,</a:t>
            </a:r>
            <a:r>
              <a:rPr lang="en-US" baseline="0" dirty="0" smtClean="0"/>
              <a:t> these are the ‘how many? How much? questions’. Example, how many widgets do we have in the factory or how much were sales last month. When we move from information to knowledge these are the ‘why’ questions. The how many/how much questions are usually easy to answer. We can go to our SQL database and write a query such as, ‘select count of widgets from the inventory table where state equals Ohio’ and the SQL database will return the number of widgets in Ohio. But try going to your SQL database and typing ‘select reason why sales were low last month’. This doesn’t work. Moving from Knowledge to strategy are questions like ‘how do we or how can we’. how do we increase sales?’ how do we decrease expenses? How do we lower the defect rate? Data visualization is terrific for the how many/how much questions and if we do it well, we can often answer the “why’ questions. It’s up to the human beings to interpret that information and apply strategy to answer the “how do we’ questions.</a:t>
            </a:r>
            <a:endParaRPr lang="en-US" dirty="0"/>
          </a:p>
        </p:txBody>
      </p:sp>
    </p:spTree>
    <p:extLst>
      <p:ext uri="{BB962C8B-B14F-4D97-AF65-F5344CB8AC3E}">
        <p14:creationId xmlns:p14="http://schemas.microsoft.com/office/powerpoint/2010/main" val="190758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Section Header</a:t>
            </a:r>
          </a:p>
        </p:txBody>
      </p:sp>
    </p:spTree>
    <p:extLst>
      <p:ext uri="{BB962C8B-B14F-4D97-AF65-F5344CB8AC3E}">
        <p14:creationId xmlns:p14="http://schemas.microsoft.com/office/powerpoint/2010/main" val="1017949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a:solidFill>
            <a:srgbClr val="FFFFFF"/>
          </a:solidFill>
          <a:ln/>
        </p:spPr>
      </p:sp>
      <p:sp>
        <p:nvSpPr>
          <p:cNvPr id="27650" name="Rectangle 2"/>
          <p:cNvSpPr>
            <a:spLocks noGrp="1" noChangeArrowheads="1"/>
          </p:cNvSpPr>
          <p:nvPr>
            <p:ph type="body" idx="1"/>
          </p:nvPr>
        </p:nvSpPr>
        <p:spPr>
          <a:ln/>
        </p:spPr>
        <p:txBody>
          <a:bodyPr/>
          <a:lstStyle/>
          <a:p>
            <a:pPr eaLnBrk="1" hangingPunct="1">
              <a:defRPr/>
            </a:pPr>
            <a:r>
              <a:rPr lang="en-US" sz="2200" dirty="0">
                <a:latin typeface="Lucida Grande" charset="0"/>
                <a:cs typeface="Lucida Grande" charset="0"/>
                <a:sym typeface="Lucida Grande" charset="0"/>
              </a:rPr>
              <a:t>2nd century - probably in Egypt</a:t>
            </a:r>
          </a:p>
          <a:p>
            <a:pPr eaLnBrk="1" hangingPunct="1">
              <a:defRPr/>
            </a:pPr>
            <a:r>
              <a:rPr lang="en-US" sz="2200" dirty="0">
                <a:latin typeface="Lucida Grande" charset="0"/>
                <a:cs typeface="Lucida Grande" charset="0"/>
                <a:sym typeface="Lucida Grande" charset="0"/>
              </a:rPr>
              <a:t>Started first</a:t>
            </a:r>
            <a:r>
              <a:rPr lang="en-US" sz="2200" baseline="0" dirty="0">
                <a:latin typeface="Lucida Grande" charset="0"/>
                <a:cs typeface="Lucida Grande" charset="0"/>
                <a:sym typeface="Lucida Grande" charset="0"/>
              </a:rPr>
              <a:t> step in shifting emphasis from text to visual </a:t>
            </a:r>
            <a:r>
              <a:rPr lang="en-US" sz="2200" baseline="0" dirty="0" smtClean="0">
                <a:latin typeface="Lucida Grande" charset="0"/>
                <a:cs typeface="Lucida Grande" charset="0"/>
                <a:sym typeface="Lucida Grande" charset="0"/>
              </a:rPr>
              <a:t>presentation</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79435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a:solidFill>
            <a:srgbClr val="FFFFFF"/>
          </a:solidFill>
          <a:ln/>
        </p:spPr>
      </p:sp>
      <p:sp>
        <p:nvSpPr>
          <p:cNvPr id="27650" name="Rectangle 2"/>
          <p:cNvSpPr>
            <a:spLocks noGrp="1" noChangeArrowheads="1"/>
          </p:cNvSpPr>
          <p:nvPr>
            <p:ph type="body" idx="1"/>
          </p:nvPr>
        </p:nvSpPr>
        <p:spPr>
          <a:ln/>
        </p:spPr>
        <p:txBody>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Descartes - I think, therefore I am</a:t>
            </a:r>
          </a:p>
          <a:p>
            <a:pPr marL="0" marR="0" lvl="0" indent="0" algn="l" defTabSz="1304925" rtl="0" eaLnBrk="1" fontAlgn="base" latinLnBrk="0" hangingPunct="1">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The</a:t>
            </a:r>
            <a:r>
              <a:rPr lang="en-US" sz="2200" baseline="0" dirty="0" smtClean="0">
                <a:latin typeface="Lucida Grande" charset="0"/>
                <a:cs typeface="Lucida Grande" charset="0"/>
                <a:sym typeface="Lucida Grande" charset="0"/>
              </a:rPr>
              <a:t> introduction of the Cartesian coordinate system</a:t>
            </a:r>
          </a:p>
          <a:p>
            <a:pPr marL="0" marR="0" lvl="0" indent="0" algn="l" defTabSz="1304925" rtl="0" eaLnBrk="1" fontAlgn="base" latinLnBrk="0" hangingPunct="1">
              <a:lnSpc>
                <a:spcPct val="100000"/>
              </a:lnSpc>
              <a:spcBef>
                <a:spcPct val="30000"/>
              </a:spcBef>
              <a:spcAft>
                <a:spcPct val="0"/>
              </a:spcAft>
              <a:buClrTx/>
              <a:buSzTx/>
              <a:buFontTx/>
              <a:buNone/>
              <a:tabLst/>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71637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a:solidFill>
            <a:srgbClr val="FFFFFF"/>
          </a:solidFill>
          <a:ln/>
        </p:spPr>
      </p:sp>
      <p:sp>
        <p:nvSpPr>
          <p:cNvPr id="27650" name="Rectangle 2"/>
          <p:cNvSpPr>
            <a:spLocks noGrp="1" noChangeArrowheads="1"/>
          </p:cNvSpPr>
          <p:nvPr>
            <p:ph type="body" idx="1"/>
          </p:nvPr>
        </p:nvSpPr>
        <p:spPr>
          <a:ln/>
        </p:spPr>
        <p:txBody>
          <a:bodyPr/>
          <a:lstStyle/>
          <a:p>
            <a:pPr eaLnBrk="1" hangingPunct="1">
              <a:defRPr/>
            </a:pPr>
            <a:r>
              <a:rPr lang="en-US" sz="1300" b="1" dirty="0" smtClean="0">
                <a:latin typeface="Helvetica" charset="0"/>
                <a:cs typeface="Helvetica" charset="0"/>
                <a:sym typeface="Helvetica" charset="0"/>
              </a:rPr>
              <a:t>William </a:t>
            </a:r>
            <a:r>
              <a:rPr lang="en-US" sz="1300" b="1" dirty="0">
                <a:latin typeface="Helvetica" charset="0"/>
                <a:cs typeface="Helvetica" charset="0"/>
                <a:sym typeface="Helvetica" charset="0"/>
              </a:rPr>
              <a:t>Playfair</a:t>
            </a:r>
            <a:r>
              <a:rPr lang="en-US" sz="1300" dirty="0">
                <a:latin typeface="Helvetica" charset="0"/>
                <a:cs typeface="Helvetica" charset="0"/>
                <a:sym typeface="Helvetica" charset="0"/>
              </a:rPr>
              <a:t> (22 September 1759 – 11 February 1823) was a Scottish </a:t>
            </a:r>
            <a:r>
              <a:rPr lang="en-US" sz="1300" u="sng" dirty="0">
                <a:solidFill>
                  <a:srgbClr val="1B46AA"/>
                </a:solidFill>
                <a:latin typeface="Helvetica" charset="0"/>
                <a:cs typeface="Helvetica" charset="0"/>
                <a:sym typeface="Helvetica" charset="0"/>
                <a:hlinkClick r:id="rId3"/>
              </a:rPr>
              <a:t>engineer</a:t>
            </a:r>
            <a:r>
              <a:rPr lang="en-US" sz="1300" dirty="0">
                <a:latin typeface="Helvetica" charset="0"/>
                <a:cs typeface="Helvetica" charset="0"/>
                <a:sym typeface="Helvetica" charset="0"/>
              </a:rPr>
              <a:t> and </a:t>
            </a:r>
            <a:r>
              <a:rPr lang="en-US" sz="1300" u="sng" dirty="0">
                <a:solidFill>
                  <a:srgbClr val="1B46AA"/>
                </a:solidFill>
                <a:latin typeface="Helvetica" charset="0"/>
                <a:cs typeface="Helvetica" charset="0"/>
                <a:sym typeface="Helvetica" charset="0"/>
              </a:rPr>
              <a:t>politica</a:t>
            </a:r>
            <a:r>
              <a:rPr lang="en-US" sz="1300" u="sng" dirty="0">
                <a:solidFill>
                  <a:srgbClr val="1B46AA"/>
                </a:solidFill>
                <a:latin typeface="Helvetica" charset="0"/>
                <a:cs typeface="Helvetica" charset="0"/>
                <a:sym typeface="Helvetica" charset="0"/>
                <a:hlinkClick r:id="rId4"/>
              </a:rPr>
              <a:t>l economist</a:t>
            </a:r>
            <a:r>
              <a:rPr lang="en-US" sz="1300" dirty="0">
                <a:latin typeface="Helvetica" charset="0"/>
                <a:cs typeface="Helvetica" charset="0"/>
                <a:sym typeface="Helvetica" charset="0"/>
                <a:hlinkClick r:id="rId4"/>
              </a:rPr>
              <a:t>, the fo</a:t>
            </a:r>
            <a:r>
              <a:rPr lang="en-US" sz="1300" dirty="0">
                <a:latin typeface="Helvetica" charset="0"/>
                <a:cs typeface="Helvetica" charset="0"/>
                <a:sym typeface="Helvetica" charset="0"/>
              </a:rPr>
              <a:t>under of </a:t>
            </a:r>
            <a:r>
              <a:rPr lang="en-US" sz="1300" u="sng" dirty="0">
                <a:solidFill>
                  <a:srgbClr val="1B46AA"/>
                </a:solidFill>
                <a:latin typeface="Helvetica" charset="0"/>
                <a:cs typeface="Helvetica" charset="0"/>
                <a:sym typeface="Helvetica" charset="0"/>
              </a:rPr>
              <a:t>graphical methods of statis</a:t>
            </a:r>
            <a:r>
              <a:rPr lang="en-US" sz="1300" u="sng" dirty="0">
                <a:solidFill>
                  <a:srgbClr val="1B46AA"/>
                </a:solidFill>
                <a:latin typeface="Helvetica" charset="0"/>
                <a:cs typeface="Helvetica" charset="0"/>
                <a:sym typeface="Helvetica" charset="0"/>
                <a:hlinkClick r:id="rId5"/>
              </a:rPr>
              <a:t>tics</a:t>
            </a:r>
            <a:r>
              <a:rPr lang="en-US" sz="1300" dirty="0">
                <a:latin typeface="Helvetica" charset="0"/>
                <a:cs typeface="Helvetica" charset="0"/>
                <a:sym typeface="Helvetica" charset="0"/>
                <a:hlinkClick r:id="rId5"/>
              </a:rPr>
              <a:t>.</a:t>
            </a:r>
          </a:p>
        </p:txBody>
      </p:sp>
    </p:spTree>
    <p:extLst>
      <p:ext uri="{BB962C8B-B14F-4D97-AF65-F5344CB8AC3E}">
        <p14:creationId xmlns:p14="http://schemas.microsoft.com/office/powerpoint/2010/main" val="2812343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latin typeface="BentonSans Book" charset="0"/>
              </a:rPr>
              <a:t>NOTE:</a:t>
            </a:r>
          </a:p>
          <a:p>
            <a:pPr>
              <a:spcBef>
                <a:spcPct val="0"/>
              </a:spcBef>
            </a:pPr>
            <a:endParaRPr lang="en-US" dirty="0" smtClean="0">
              <a:latin typeface="BentonSans Book" charset="0"/>
            </a:endParaRPr>
          </a:p>
          <a:p>
            <a:pPr>
              <a:spcBef>
                <a:spcPct val="0"/>
              </a:spcBef>
            </a:pPr>
            <a:r>
              <a:rPr lang="en-US" dirty="0" smtClean="0">
                <a:latin typeface="BentonSans Book" charset="0"/>
              </a:rPr>
              <a:t>The purpose of this section is to understand what</a:t>
            </a:r>
            <a:r>
              <a:rPr lang="en-US" baseline="0" dirty="0" smtClean="0">
                <a:latin typeface="BentonSans Book" charset="0"/>
              </a:rPr>
              <a:t> data visualization is and why it is important.</a:t>
            </a:r>
            <a:endParaRPr lang="en-US" dirty="0">
              <a:latin typeface="BentonSans Book" charset="0"/>
            </a:endParaRPr>
          </a:p>
        </p:txBody>
      </p:sp>
    </p:spTree>
    <p:extLst>
      <p:ext uri="{BB962C8B-B14F-4D97-AF65-F5344CB8AC3E}">
        <p14:creationId xmlns:p14="http://schemas.microsoft.com/office/powerpoint/2010/main" val="997330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a:solidFill>
            <a:srgbClr val="FFFFFF"/>
          </a:solidFill>
          <a:ln/>
        </p:spPr>
      </p:sp>
      <p:sp>
        <p:nvSpPr>
          <p:cNvPr id="27650" name="Rectangle 2"/>
          <p:cNvSpPr>
            <a:spLocks noGrp="1" noChangeArrowheads="1"/>
          </p:cNvSpPr>
          <p:nvPr>
            <p:ph type="body" idx="1"/>
          </p:nvPr>
        </p:nvSpPr>
        <p:spPr>
          <a:ln/>
        </p:spPr>
        <p:txBody>
          <a:bodyPr/>
          <a:lstStyle/>
          <a:p>
            <a:pPr eaLnBrk="1" hangingPunct="1">
              <a:defRPr/>
            </a:pPr>
            <a:r>
              <a:rPr lang="en-US" sz="1300" dirty="0" smtClean="0">
                <a:latin typeface="Helvetica" charset="0"/>
                <a:cs typeface="Helvetica" charset="0"/>
                <a:sym typeface="Helvetica" charset="0"/>
              </a:rPr>
              <a:t>We</a:t>
            </a:r>
            <a:r>
              <a:rPr lang="en-US" sz="1300" baseline="0" dirty="0" smtClean="0">
                <a:latin typeface="Helvetica" charset="0"/>
                <a:cs typeface="Helvetica" charset="0"/>
                <a:sym typeface="Helvetica" charset="0"/>
              </a:rPr>
              <a:t> will discuss the map of Napoleons March in later slides.</a:t>
            </a:r>
            <a:endParaRPr lang="en-US" sz="1300" u="sng" dirty="0">
              <a:latin typeface="Helvetica" charset="0"/>
              <a:cs typeface="Helvetica" charset="0"/>
              <a:sym typeface="Helvetica" charset="0"/>
              <a:hlinkClick r:id="rId3"/>
            </a:endParaRPr>
          </a:p>
        </p:txBody>
      </p:sp>
    </p:spTree>
    <p:extLst>
      <p:ext uri="{BB962C8B-B14F-4D97-AF65-F5344CB8AC3E}">
        <p14:creationId xmlns:p14="http://schemas.microsoft.com/office/powerpoint/2010/main" val="1190935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lnSpc>
                <a:spcPts val="1900"/>
              </a:lnSpc>
              <a:spcBef>
                <a:spcPts val="600"/>
              </a:spcBef>
              <a:tabLst>
                <a:tab pos="139700" algn="l"/>
                <a:tab pos="457200" algn="l"/>
                <a:tab pos="139700" algn="l"/>
                <a:tab pos="457200" algn="l"/>
                <a:tab pos="139700" algn="l"/>
                <a:tab pos="457200" algn="l"/>
              </a:tabLst>
              <a:defRPr/>
            </a:pPr>
            <a:r>
              <a:rPr lang="en-US" sz="1300" dirty="0" smtClean="0">
                <a:latin typeface="Helvetica" charset="0"/>
                <a:cs typeface="Helvetica" charset="0"/>
                <a:sym typeface="Helvetica" charset="0"/>
              </a:rPr>
              <a:t>The Semiology of Graphics describes the preattentive attributes as it related to graphics,</a:t>
            </a:r>
            <a:r>
              <a:rPr lang="en-US" sz="1300" baseline="0" dirty="0" smtClean="0">
                <a:latin typeface="Helvetica" charset="0"/>
                <a:cs typeface="Helvetica" charset="0"/>
                <a:sym typeface="Helvetica" charset="0"/>
              </a:rPr>
              <a:t> which are the fundamental building blocks of data visualization.</a:t>
            </a:r>
            <a:endParaRPr lang="en-US" sz="1300" dirty="0">
              <a:latin typeface="Helvetica" charset="0"/>
              <a:cs typeface="Helvetica" charset="0"/>
              <a:sym typeface="Helvetica" charset="0"/>
            </a:endParaRPr>
          </a:p>
        </p:txBody>
      </p:sp>
    </p:spTree>
    <p:extLst>
      <p:ext uri="{BB962C8B-B14F-4D97-AF65-F5344CB8AC3E}">
        <p14:creationId xmlns:p14="http://schemas.microsoft.com/office/powerpoint/2010/main" val="275677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lnSpc>
                <a:spcPts val="1900"/>
              </a:lnSpc>
              <a:spcBef>
                <a:spcPts val="600"/>
              </a:spcBef>
              <a:tabLst>
                <a:tab pos="139700" algn="l"/>
                <a:tab pos="457200" algn="l"/>
                <a:tab pos="139700" algn="l"/>
                <a:tab pos="457200" algn="l"/>
                <a:tab pos="139700" algn="l"/>
                <a:tab pos="457200" algn="l"/>
              </a:tabLst>
              <a:defRPr/>
            </a:pPr>
            <a:r>
              <a:rPr lang="en-US" sz="1300" dirty="0" smtClean="0">
                <a:latin typeface="Helvetica" charset="0"/>
                <a:cs typeface="Helvetica" charset="0"/>
                <a:sym typeface="Helvetica" charset="0"/>
              </a:rPr>
              <a:t>John</a:t>
            </a:r>
            <a:r>
              <a:rPr lang="en-US" sz="1300" baseline="0" dirty="0" smtClean="0">
                <a:latin typeface="Helvetica" charset="0"/>
                <a:cs typeface="Helvetica" charset="0"/>
                <a:sym typeface="Helvetica" charset="0"/>
              </a:rPr>
              <a:t> Tukey was an American Statistician who worked at Bell Labs. He developed and wrote about Exploratory Data Analysis or EDA. He advocated for showing data in a visual manner as an easy way to understanding, with the need for a statistical model or hypothesis. He invented the box plot, also known as the box and whiskers plot, and also wrote about other plots such as the bag plot and violin plot.</a:t>
            </a:r>
          </a:p>
          <a:p>
            <a:pPr eaLnBrk="1" hangingPunct="1">
              <a:lnSpc>
                <a:spcPts val="1900"/>
              </a:lnSpc>
              <a:spcBef>
                <a:spcPts val="600"/>
              </a:spcBef>
              <a:tabLst>
                <a:tab pos="139700" algn="l"/>
                <a:tab pos="457200" algn="l"/>
                <a:tab pos="139700" algn="l"/>
                <a:tab pos="457200" algn="l"/>
                <a:tab pos="139700" algn="l"/>
                <a:tab pos="457200" algn="l"/>
              </a:tabLst>
              <a:defRPr/>
            </a:pPr>
            <a:endParaRPr lang="en-US" sz="1300" baseline="0" dirty="0" smtClean="0">
              <a:latin typeface="Helvetica" charset="0"/>
              <a:cs typeface="Helvetica" charset="0"/>
              <a:sym typeface="Helvetica" charset="0"/>
            </a:endParaRPr>
          </a:p>
          <a:p>
            <a:pPr eaLnBrk="1" hangingPunct="1">
              <a:lnSpc>
                <a:spcPts val="1900"/>
              </a:lnSpc>
              <a:spcBef>
                <a:spcPts val="600"/>
              </a:spcBef>
              <a:tabLst>
                <a:tab pos="139700" algn="l"/>
                <a:tab pos="457200" algn="l"/>
                <a:tab pos="139700" algn="l"/>
                <a:tab pos="457200" algn="l"/>
                <a:tab pos="139700" algn="l"/>
                <a:tab pos="457200" algn="l"/>
              </a:tabLst>
              <a:defRPr/>
            </a:pPr>
            <a:r>
              <a:rPr lang="en-US" sz="1300" dirty="0" smtClean="0">
                <a:latin typeface="Helvetica" charset="0"/>
                <a:cs typeface="Helvetica" charset="0"/>
                <a:sym typeface="Helvetica" charset="0"/>
              </a:rPr>
              <a:t>Tukey also coined</a:t>
            </a:r>
            <a:r>
              <a:rPr lang="en-US" sz="1300" baseline="0" dirty="0" smtClean="0">
                <a:latin typeface="Helvetica" charset="0"/>
                <a:cs typeface="Helvetica" charset="0"/>
                <a:sym typeface="Helvetica" charset="0"/>
              </a:rPr>
              <a:t> </a:t>
            </a:r>
            <a:r>
              <a:rPr lang="en-US" sz="1300" baseline="0" dirty="0">
                <a:latin typeface="Helvetica" charset="0"/>
                <a:cs typeface="Helvetica" charset="0"/>
                <a:sym typeface="Helvetica" charset="0"/>
              </a:rPr>
              <a:t>the term “bit</a:t>
            </a:r>
            <a:r>
              <a:rPr lang="en-US" sz="1300" baseline="0" dirty="0" smtClean="0">
                <a:latin typeface="Helvetica" charset="0"/>
                <a:cs typeface="Helvetica" charset="0"/>
                <a:sym typeface="Helvetica" charset="0"/>
              </a:rPr>
              <a:t>” as a contraction of “binary digit”</a:t>
            </a:r>
            <a:endParaRPr lang="en-US" sz="1300" dirty="0">
              <a:latin typeface="Helvetica" charset="0"/>
              <a:cs typeface="Helvetica" charset="0"/>
              <a:sym typeface="Helvetica" charset="0"/>
            </a:endParaRPr>
          </a:p>
        </p:txBody>
      </p:sp>
    </p:spTree>
    <p:extLst>
      <p:ext uri="{BB962C8B-B14F-4D97-AF65-F5344CB8AC3E}">
        <p14:creationId xmlns:p14="http://schemas.microsoft.com/office/powerpoint/2010/main" val="2681358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lnSpc>
                <a:spcPts val="1900"/>
              </a:lnSpc>
              <a:spcBef>
                <a:spcPts val="600"/>
              </a:spcBef>
              <a:tabLst>
                <a:tab pos="139700" algn="l"/>
                <a:tab pos="457200" algn="l"/>
                <a:tab pos="139700" algn="l"/>
                <a:tab pos="457200" algn="l"/>
                <a:tab pos="139700" algn="l"/>
                <a:tab pos="457200" algn="l"/>
              </a:tabLst>
              <a:defRPr/>
            </a:pPr>
            <a:r>
              <a:rPr lang="en-US" sz="1300" dirty="0" smtClean="0">
                <a:latin typeface="Helvetica" charset="0"/>
                <a:cs typeface="Helvetica" charset="0"/>
                <a:sym typeface="Helvetica" charset="0"/>
              </a:rPr>
              <a:t>In Exploratory Data Analysis, Tukey used</a:t>
            </a:r>
            <a:r>
              <a:rPr lang="en-US" sz="1300" baseline="0" dirty="0" smtClean="0">
                <a:latin typeface="Helvetica" charset="0"/>
                <a:cs typeface="Helvetica" charset="0"/>
                <a:sym typeface="Helvetica" charset="0"/>
              </a:rPr>
              <a:t> visual techniques such as the box plot, histogram, Pareto Chart and Scatter Plot.</a:t>
            </a:r>
            <a:endParaRPr lang="en-US" sz="1300" dirty="0">
              <a:latin typeface="Helvetica" charset="0"/>
              <a:cs typeface="Helvetica" charset="0"/>
              <a:sym typeface="Helvetica" charset="0"/>
            </a:endParaRPr>
          </a:p>
        </p:txBody>
      </p:sp>
    </p:spTree>
    <p:extLst>
      <p:ext uri="{BB962C8B-B14F-4D97-AF65-F5344CB8AC3E}">
        <p14:creationId xmlns:p14="http://schemas.microsoft.com/office/powerpoint/2010/main" val="3362431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lnSpc>
                <a:spcPts val="1900"/>
              </a:lnSpc>
              <a:spcBef>
                <a:spcPts val="600"/>
              </a:spcBef>
              <a:tabLst>
                <a:tab pos="139700" algn="l"/>
                <a:tab pos="457200" algn="l"/>
                <a:tab pos="139700" algn="l"/>
                <a:tab pos="457200" algn="l"/>
                <a:tab pos="139700" algn="l"/>
                <a:tab pos="457200" algn="l"/>
              </a:tabLst>
              <a:defRPr/>
            </a:pPr>
            <a:r>
              <a:rPr lang="en-US" sz="1300" dirty="0" smtClean="0">
                <a:latin typeface="Helvetica" charset="0"/>
                <a:cs typeface="Helvetica" charset="0"/>
                <a:sym typeface="Helvetica" charset="0"/>
              </a:rPr>
              <a:t>Edward Tufte was one of the early authors in the field of data visualization.</a:t>
            </a:r>
            <a:endParaRPr lang="en-US" sz="1300" dirty="0">
              <a:latin typeface="Helvetica" charset="0"/>
              <a:cs typeface="Helvetica" charset="0"/>
              <a:sym typeface="Helvetica" charset="0"/>
            </a:endParaRPr>
          </a:p>
        </p:txBody>
      </p:sp>
    </p:spTree>
    <p:extLst>
      <p:ext uri="{BB962C8B-B14F-4D97-AF65-F5344CB8AC3E}">
        <p14:creationId xmlns:p14="http://schemas.microsoft.com/office/powerpoint/2010/main" val="540239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lnSpc>
                <a:spcPts val="1900"/>
              </a:lnSpc>
              <a:spcBef>
                <a:spcPts val="600"/>
              </a:spcBef>
              <a:tabLst>
                <a:tab pos="139700" algn="l"/>
                <a:tab pos="457200" algn="l"/>
                <a:tab pos="139700" algn="l"/>
                <a:tab pos="457200" algn="l"/>
                <a:tab pos="139700" algn="l"/>
                <a:tab pos="457200" algn="l"/>
              </a:tabLst>
              <a:defRPr/>
            </a:pPr>
            <a:r>
              <a:rPr lang="en-US" sz="1300" dirty="0" smtClean="0">
                <a:latin typeface="Helvetica" charset="0"/>
                <a:cs typeface="Helvetica" charset="0"/>
                <a:sym typeface="Helvetica" charset="0"/>
              </a:rPr>
              <a:t>Tufte invented the ‘sparkline’</a:t>
            </a:r>
            <a:r>
              <a:rPr lang="en-US" sz="1300" baseline="0" dirty="0" smtClean="0">
                <a:latin typeface="Helvetica" charset="0"/>
                <a:cs typeface="Helvetica" charset="0"/>
                <a:sym typeface="Helvetica" charset="0"/>
              </a:rPr>
              <a:t> which we will discuss in other modules.</a:t>
            </a:r>
            <a:endParaRPr lang="en-US" sz="1300" dirty="0">
              <a:latin typeface="Helvetica" charset="0"/>
              <a:cs typeface="Helvetica" charset="0"/>
              <a:sym typeface="Helvetica" charset="0"/>
            </a:endParaRPr>
          </a:p>
        </p:txBody>
      </p:sp>
    </p:spTree>
    <p:extLst>
      <p:ext uri="{BB962C8B-B14F-4D97-AF65-F5344CB8AC3E}">
        <p14:creationId xmlns:p14="http://schemas.microsoft.com/office/powerpoint/2010/main" val="309814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lnSpc>
                <a:spcPts val="1900"/>
              </a:lnSpc>
              <a:spcBef>
                <a:spcPts val="600"/>
              </a:spcBef>
              <a:tabLst>
                <a:tab pos="139700" algn="l"/>
                <a:tab pos="457200" algn="l"/>
                <a:tab pos="139700" algn="l"/>
                <a:tab pos="457200" algn="l"/>
                <a:tab pos="139700" algn="l"/>
                <a:tab pos="457200" algn="l"/>
              </a:tabLst>
              <a:defRPr/>
            </a:pPr>
            <a:r>
              <a:rPr lang="en-US" sz="1300" dirty="0" smtClean="0">
                <a:latin typeface="Helvetica" charset="0"/>
                <a:cs typeface="Helvetica" charset="0"/>
                <a:sym typeface="Helvetica" charset="0"/>
              </a:rPr>
              <a:t>Bill Cleveland is another important author in the field of data visualization. His early books are foundational.</a:t>
            </a:r>
            <a:r>
              <a:rPr lang="en-US" sz="1300" baseline="0" dirty="0" smtClean="0">
                <a:latin typeface="Helvetica" charset="0"/>
                <a:cs typeface="Helvetica" charset="0"/>
                <a:sym typeface="Helvetica" charset="0"/>
              </a:rPr>
              <a:t>  He is one of the first to study how people perceive information and these studies are the pivotal research that is often cited and built upon to create data visualization best practice.</a:t>
            </a:r>
            <a:endParaRPr lang="en-US" sz="1300" dirty="0">
              <a:latin typeface="Helvetica" charset="0"/>
              <a:cs typeface="Helvetica" charset="0"/>
              <a:sym typeface="Helvetica" charset="0"/>
            </a:endParaRPr>
          </a:p>
        </p:txBody>
      </p:sp>
    </p:spTree>
    <p:extLst>
      <p:ext uri="{BB962C8B-B14F-4D97-AF65-F5344CB8AC3E}">
        <p14:creationId xmlns:p14="http://schemas.microsoft.com/office/powerpoint/2010/main" val="723586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lnSpc>
                <a:spcPts val="1900"/>
              </a:lnSpc>
              <a:spcBef>
                <a:spcPts val="600"/>
              </a:spcBef>
              <a:tabLst>
                <a:tab pos="139700" algn="l"/>
                <a:tab pos="457200" algn="l"/>
                <a:tab pos="139700" algn="l"/>
                <a:tab pos="457200" algn="l"/>
                <a:tab pos="139700" algn="l"/>
                <a:tab pos="457200" algn="l"/>
              </a:tabLst>
              <a:defRPr/>
            </a:pPr>
            <a:r>
              <a:rPr lang="en-US" sz="1300" dirty="0" smtClean="0">
                <a:latin typeface="Helvetica" charset="0"/>
                <a:cs typeface="Helvetica" charset="0"/>
                <a:sym typeface="Helvetica" charset="0"/>
              </a:rPr>
              <a:t>Bill Cleveland</a:t>
            </a:r>
            <a:r>
              <a:rPr lang="en-US" sz="1300" baseline="0" dirty="0" smtClean="0">
                <a:latin typeface="Helvetica" charset="0"/>
                <a:cs typeface="Helvetica" charset="0"/>
                <a:sym typeface="Helvetica" charset="0"/>
              </a:rPr>
              <a:t> also invented the Trellis Chart. An example of the Trellis chart is shown here comparing technology platforms.</a:t>
            </a:r>
            <a:endParaRPr lang="en-US" sz="1300" dirty="0">
              <a:latin typeface="Helvetica" charset="0"/>
              <a:cs typeface="Helvetica" charset="0"/>
              <a:sym typeface="Helvetica" charset="0"/>
            </a:endParaRPr>
          </a:p>
        </p:txBody>
      </p:sp>
    </p:spTree>
    <p:extLst>
      <p:ext uri="{BB962C8B-B14F-4D97-AF65-F5344CB8AC3E}">
        <p14:creationId xmlns:p14="http://schemas.microsoft.com/office/powerpoint/2010/main" val="3060477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Rot="1" noChangeAspect="1" noChangeArrowheads="1"/>
          </p:cNvSpPr>
          <p:nvPr>
            <p:ph type="sldImg"/>
          </p:nvPr>
        </p:nvSpPr>
        <p:spPr>
          <a:solidFill>
            <a:srgbClr val="FFFFFF"/>
          </a:solidFill>
          <a:ln/>
        </p:spPr>
      </p:sp>
      <p:sp>
        <p:nvSpPr>
          <p:cNvPr id="29698" name="Rectangle 2"/>
          <p:cNvSpPr>
            <a:spLocks noGrp="1" noChangeArrowheads="1"/>
          </p:cNvSpPr>
          <p:nvPr>
            <p:ph type="body" idx="1"/>
          </p:nvPr>
        </p:nvSpPr>
        <p:spPr>
          <a:ln/>
        </p:spPr>
        <p:txBody>
          <a:bodyPr/>
          <a:lstStyle/>
          <a:p>
            <a:pPr eaLnBrk="1" hangingPunct="1">
              <a:lnSpc>
                <a:spcPts val="1900"/>
              </a:lnSpc>
              <a:spcBef>
                <a:spcPts val="600"/>
              </a:spcBef>
              <a:tabLst>
                <a:tab pos="139700" algn="l"/>
                <a:tab pos="457200" algn="l"/>
                <a:tab pos="139700" algn="l"/>
                <a:tab pos="457200" algn="l"/>
                <a:tab pos="139700" algn="l"/>
                <a:tab pos="457200" algn="l"/>
              </a:tabLst>
              <a:defRPr/>
            </a:pPr>
            <a:r>
              <a:rPr lang="en-US" sz="1300" dirty="0" smtClean="0">
                <a:latin typeface="Helvetica" charset="0"/>
                <a:cs typeface="Helvetica" charset="0"/>
                <a:sym typeface="Helvetica" charset="0"/>
              </a:rPr>
              <a:t>Stephen</a:t>
            </a:r>
            <a:r>
              <a:rPr lang="en-US" sz="1300" baseline="0" dirty="0" smtClean="0">
                <a:latin typeface="Helvetica" charset="0"/>
                <a:cs typeface="Helvetica" charset="0"/>
                <a:sym typeface="Helvetica" charset="0"/>
              </a:rPr>
              <a:t> Few attended one of Edward </a:t>
            </a:r>
            <a:r>
              <a:rPr lang="en-US" sz="1300" baseline="0" dirty="0" err="1" smtClean="0">
                <a:latin typeface="Helvetica" charset="0"/>
                <a:cs typeface="Helvetica" charset="0"/>
                <a:sym typeface="Helvetica" charset="0"/>
              </a:rPr>
              <a:t>Tufte’s</a:t>
            </a:r>
            <a:r>
              <a:rPr lang="en-US" sz="1300" baseline="0" dirty="0" smtClean="0">
                <a:latin typeface="Helvetica" charset="0"/>
                <a:cs typeface="Helvetica" charset="0"/>
                <a:sym typeface="Helvetica" charset="0"/>
              </a:rPr>
              <a:t> courses and has becomes a leading author in the field of data visualization. His books are great resources for the fundamental concepts of data visualization in business.</a:t>
            </a:r>
            <a:endParaRPr lang="en-US" sz="1300" dirty="0">
              <a:latin typeface="Helvetica" charset="0"/>
              <a:cs typeface="Helvetica" charset="0"/>
              <a:sym typeface="Helvetica" charset="0"/>
            </a:endParaRPr>
          </a:p>
        </p:txBody>
      </p:sp>
    </p:spTree>
    <p:extLst>
      <p:ext uri="{BB962C8B-B14F-4D97-AF65-F5344CB8AC3E}">
        <p14:creationId xmlns:p14="http://schemas.microsoft.com/office/powerpoint/2010/main" val="437203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a:solidFill>
            <a:srgbClr val="FFFFFF"/>
          </a:solidFill>
          <a:ln/>
        </p:spPr>
      </p:sp>
      <p:sp>
        <p:nvSpPr>
          <p:cNvPr id="31746" name="Rectangle 2"/>
          <p:cNvSpPr>
            <a:spLocks noGrp="1" noChangeArrowheads="1"/>
          </p:cNvSpPr>
          <p:nvPr>
            <p:ph type="body" idx="1"/>
          </p:nvPr>
        </p:nvSpPr>
        <p:spPr>
          <a:ln/>
        </p:spPr>
        <p:txBody>
          <a:bodyPr/>
          <a:lstStyle/>
          <a:p>
            <a:pPr marL="139700" indent="0" eaLnBrk="1" hangingPunct="1">
              <a:lnSpc>
                <a:spcPts val="1900"/>
              </a:lnSpc>
              <a:spcBef>
                <a:spcPts val="100"/>
              </a:spcBef>
              <a:buFont typeface="Helvetica" charset="0"/>
              <a:buNone/>
              <a:tabLst>
                <a:tab pos="139700" algn="l"/>
                <a:tab pos="457200" algn="l"/>
                <a:tab pos="139700" algn="l"/>
                <a:tab pos="457200" algn="l"/>
              </a:tabLst>
              <a:defRPr/>
            </a:pPr>
            <a:r>
              <a:rPr lang="en-US" sz="1300" dirty="0" smtClean="0">
                <a:latin typeface="Helvetica" charset="0"/>
                <a:cs typeface="Helvetica" charset="0"/>
                <a:sym typeface="Helvetica" charset="0"/>
              </a:rPr>
              <a:t>Other important events include the PC computer and innovations such</a:t>
            </a:r>
            <a:r>
              <a:rPr lang="en-US" sz="1300" baseline="0" dirty="0" smtClean="0">
                <a:latin typeface="Helvetica" charset="0"/>
                <a:cs typeface="Helvetica" charset="0"/>
                <a:sym typeface="Helvetica" charset="0"/>
              </a:rPr>
              <a:t> as the graphical user interface </a:t>
            </a:r>
            <a:endParaRPr lang="en-US" sz="1300" dirty="0">
              <a:latin typeface="Helvetica" charset="0"/>
              <a:cs typeface="Helvetica" charset="0"/>
              <a:sym typeface="Helvetica" charset="0"/>
            </a:endParaRPr>
          </a:p>
        </p:txBody>
      </p:sp>
    </p:spTree>
    <p:extLst>
      <p:ext uri="{BB962C8B-B14F-4D97-AF65-F5344CB8AC3E}">
        <p14:creationId xmlns:p14="http://schemas.microsoft.com/office/powerpoint/2010/main" val="98199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dirty="0" smtClean="0"/>
              <a:t>“Does</a:t>
            </a:r>
            <a:r>
              <a:rPr lang="en-US" baseline="0" dirty="0" smtClean="0"/>
              <a:t> anyone know what this is?” “It’s a stained-glass window. It’s actually the largest stained-glass in the Western Hemisphere. It’s</a:t>
            </a:r>
            <a:endParaRPr lang="en-US" dirty="0" smtClean="0"/>
          </a:p>
          <a:p>
            <a:r>
              <a:rPr lang="en-US" baseline="0" dirty="0" smtClean="0"/>
              <a:t> in Covington, KY at the Cathedral Basilica.  This is your data.” [Click the slide animation] “This is what we are trying to do with the data. We are trying to illuminate the data to gain insight.” {Click the Slide ] “And if we do it well, then we can sometimes tell a story in the </a:t>
            </a:r>
            <a:r>
              <a:rPr lang="en-US" baseline="0" smtClean="0"/>
              <a:t>data.”</a:t>
            </a:r>
            <a:endParaRPr lang="en-US" dirty="0"/>
          </a:p>
        </p:txBody>
      </p:sp>
    </p:spTree>
    <p:extLst>
      <p:ext uri="{BB962C8B-B14F-4D97-AF65-F5344CB8AC3E}">
        <p14:creationId xmlns:p14="http://schemas.microsoft.com/office/powerpoint/2010/main" val="475233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1304925" rtl="0" eaLnBrk="1" fontAlgn="base" latinLnBrk="0" hangingPunct="1">
              <a:lnSpc>
                <a:spcPct val="100000"/>
              </a:lnSpc>
              <a:spcBef>
                <a:spcPct val="0"/>
              </a:spcBef>
              <a:spcAft>
                <a:spcPct val="0"/>
              </a:spcAft>
              <a:buClrTx/>
              <a:buSzTx/>
              <a:buFontTx/>
              <a:buNone/>
              <a:tabLst/>
              <a:defRPr/>
            </a:pPr>
            <a:r>
              <a:rPr lang="en-US" b="1" dirty="0" smtClean="0">
                <a:solidFill>
                  <a:srgbClr val="FF0000"/>
                </a:solidFill>
              </a:rPr>
              <a:t>[NOTE – the</a:t>
            </a:r>
            <a:r>
              <a:rPr lang="en-US" b="1" baseline="0" dirty="0" smtClean="0">
                <a:solidFill>
                  <a:srgbClr val="FF0000"/>
                </a:solidFill>
              </a:rPr>
              <a:t> visual perception slides are best shown with good, high resolution projector. It might be best to show this portion of the slides with the lights off in the room or turned off in the front where the projector is showing on the screen.]</a:t>
            </a:r>
          </a:p>
          <a:p>
            <a:pPr marL="0" marR="0" lvl="0" indent="0" algn="l" defTabSz="1304925" rtl="0" eaLnBrk="1" fontAlgn="base" latinLnBrk="0" hangingPunct="1">
              <a:lnSpc>
                <a:spcPct val="100000"/>
              </a:lnSpc>
              <a:spcBef>
                <a:spcPct val="0"/>
              </a:spcBef>
              <a:spcAft>
                <a:spcPct val="0"/>
              </a:spcAft>
              <a:buClrTx/>
              <a:buSzTx/>
              <a:buFontTx/>
              <a:buNone/>
              <a:tabLst/>
              <a:defRPr/>
            </a:pPr>
            <a:endParaRPr lang="en-US" b="1" baseline="0" dirty="0" smtClean="0">
              <a:solidFill>
                <a:srgbClr val="FF0000"/>
              </a:solidFill>
            </a:endParaRPr>
          </a:p>
          <a:p>
            <a:pPr marL="0" marR="0" lvl="0" indent="0" algn="l" defTabSz="1304925" rtl="0" eaLnBrk="1" fontAlgn="base" latinLnBrk="0" hangingPunct="1">
              <a:lnSpc>
                <a:spcPct val="100000"/>
              </a:lnSpc>
              <a:spcBef>
                <a:spcPct val="0"/>
              </a:spcBef>
              <a:spcAft>
                <a:spcPct val="0"/>
              </a:spcAft>
              <a:buClrTx/>
              <a:buSzTx/>
              <a:buFontTx/>
              <a:buNone/>
              <a:tabLst/>
              <a:defRPr/>
            </a:pPr>
            <a:r>
              <a:rPr lang="en-US" b="0" baseline="0" dirty="0" smtClean="0">
                <a:solidFill>
                  <a:srgbClr val="FF0000"/>
                </a:solidFill>
              </a:rPr>
              <a:t>“Before studying data visualization, it is important to understand how the minds works. We wake up in the morning and we don’t give this a second thought. Our minds are wired in a very specific way and this wiring can play tricks on us. There isn’t anything we can do about this, it’s just the way our minds work and this is very important as we try to understand how to visualize data.”</a:t>
            </a:r>
          </a:p>
        </p:txBody>
      </p:sp>
    </p:spTree>
    <p:extLst>
      <p:ext uri="{BB962C8B-B14F-4D97-AF65-F5344CB8AC3E}">
        <p14:creationId xmlns:p14="http://schemas.microsoft.com/office/powerpoint/2010/main" val="3362003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[Clips</a:t>
            </a:r>
            <a:r>
              <a:rPr lang="en-US" b="1" baseline="0" dirty="0" smtClean="0"/>
              <a:t> from episodes 1 and 2 can be used as optional videos.]</a:t>
            </a:r>
          </a:p>
          <a:p>
            <a:endParaRPr lang="en-US" baseline="0" dirty="0" smtClean="0"/>
          </a:p>
          <a:p>
            <a:pPr lvl="0"/>
            <a:r>
              <a:rPr lang="en-US" sz="1800" kern="1200" dirty="0" smtClean="0">
                <a:solidFill>
                  <a:schemeClr val="tx1"/>
                </a:solidFill>
                <a:effectLst/>
                <a:latin typeface="BentonSans Book"/>
                <a:ea typeface="ＭＳ Ｐゴシック" charset="0"/>
                <a:cs typeface="ＭＳ Ｐゴシック" charset="0"/>
              </a:rPr>
              <a:t>Brain Games Various Clips (Season 1, episodes 1-2)</a:t>
            </a:r>
          </a:p>
          <a:p>
            <a:pPr lvl="1"/>
            <a:r>
              <a:rPr lang="en-US" sz="1800" kern="1200" dirty="0" smtClean="0">
                <a:solidFill>
                  <a:schemeClr val="tx1"/>
                </a:solidFill>
                <a:effectLst/>
                <a:latin typeface="BentonSans Book"/>
                <a:ea typeface="ＭＳ Ｐゴシック" charset="0"/>
                <a:cs typeface="+mn-cs"/>
              </a:rPr>
              <a:t>Episode 1 - </a:t>
            </a:r>
            <a:r>
              <a:rPr lang="en-US" sz="1800" u="sng" kern="1200" dirty="0" smtClean="0">
                <a:solidFill>
                  <a:schemeClr val="tx1"/>
                </a:solidFill>
                <a:effectLst/>
                <a:latin typeface="BentonSans Book"/>
                <a:ea typeface="ＭＳ Ｐゴシック" charset="0"/>
                <a:cs typeface="+mn-cs"/>
                <a:hlinkClick r:id="rId3"/>
              </a:rPr>
              <a:t>https://youtu.be/Rq_K4pfdHzQ</a:t>
            </a:r>
            <a:endParaRPr lang="en-US" sz="1800" kern="1200" dirty="0" smtClean="0">
              <a:solidFill>
                <a:schemeClr val="tx1"/>
              </a:solidFill>
              <a:effectLst/>
              <a:latin typeface="BentonSans Book"/>
              <a:ea typeface="ＭＳ Ｐゴシック" charset="0"/>
              <a:cs typeface="+mn-cs"/>
            </a:endParaRPr>
          </a:p>
          <a:p>
            <a:pPr lvl="2"/>
            <a:r>
              <a:rPr lang="en-US" sz="1800" kern="1200" dirty="0" smtClean="0">
                <a:solidFill>
                  <a:schemeClr val="tx1"/>
                </a:solidFill>
                <a:effectLst/>
                <a:latin typeface="BentonSans Book"/>
                <a:ea typeface="ＭＳ Ｐゴシック" charset="0"/>
                <a:cs typeface="+mn-cs"/>
              </a:rPr>
              <a:t>00:00 to 15:30</a:t>
            </a:r>
          </a:p>
          <a:p>
            <a:pPr lvl="2"/>
            <a:r>
              <a:rPr lang="en-US" sz="1800" kern="1200" dirty="0" smtClean="0">
                <a:solidFill>
                  <a:schemeClr val="tx1"/>
                </a:solidFill>
                <a:effectLst/>
                <a:latin typeface="BentonSans Book"/>
                <a:ea typeface="ＭＳ Ｐゴシック" charset="0"/>
                <a:cs typeface="+mn-cs"/>
              </a:rPr>
              <a:t>32:45 to 38:10</a:t>
            </a:r>
          </a:p>
          <a:p>
            <a:pPr lvl="1"/>
            <a:r>
              <a:rPr lang="en-US" sz="1800" kern="1200" dirty="0" smtClean="0">
                <a:solidFill>
                  <a:schemeClr val="tx1"/>
                </a:solidFill>
                <a:effectLst/>
                <a:latin typeface="BentonSans Book"/>
                <a:ea typeface="ＭＳ Ｐゴシック" charset="0"/>
                <a:cs typeface="+mn-cs"/>
              </a:rPr>
              <a:t>Episode 2 - </a:t>
            </a:r>
            <a:r>
              <a:rPr lang="en-US" sz="1800" u="sng" kern="1200" dirty="0" smtClean="0">
                <a:solidFill>
                  <a:schemeClr val="tx1"/>
                </a:solidFill>
                <a:effectLst/>
                <a:latin typeface="BentonSans Book"/>
                <a:ea typeface="ＭＳ Ｐゴシック" charset="0"/>
                <a:cs typeface="+mn-cs"/>
                <a:hlinkClick r:id="rId4"/>
              </a:rPr>
              <a:t>https://youtu.be/tzltfk5jH7U</a:t>
            </a:r>
            <a:endParaRPr lang="en-US" sz="1800" kern="1200" dirty="0" smtClean="0">
              <a:solidFill>
                <a:schemeClr val="tx1"/>
              </a:solidFill>
              <a:effectLst/>
              <a:latin typeface="BentonSans Book"/>
              <a:ea typeface="ＭＳ Ｐゴシック" charset="0"/>
              <a:cs typeface="+mn-cs"/>
            </a:endParaRPr>
          </a:p>
          <a:p>
            <a:pPr lvl="2"/>
            <a:r>
              <a:rPr lang="en-US" sz="1800" kern="1200" dirty="0" smtClean="0">
                <a:solidFill>
                  <a:schemeClr val="tx1"/>
                </a:solidFill>
                <a:effectLst/>
                <a:latin typeface="BentonSans Book"/>
                <a:ea typeface="ＭＳ Ｐゴシック" charset="0"/>
                <a:cs typeface="+mn-cs"/>
              </a:rPr>
              <a:t>00:00 to 12:00</a:t>
            </a:r>
          </a:p>
          <a:p>
            <a:pPr lvl="2"/>
            <a:r>
              <a:rPr lang="en-US" sz="1800" kern="1200" dirty="0" smtClean="0">
                <a:solidFill>
                  <a:schemeClr val="tx1"/>
                </a:solidFill>
                <a:effectLst/>
                <a:latin typeface="BentonSans Book"/>
                <a:ea typeface="ＭＳ Ｐゴシック" charset="0"/>
                <a:cs typeface="+mn-cs"/>
              </a:rPr>
              <a:t>34:00 to 35:45</a:t>
            </a:r>
          </a:p>
          <a:p>
            <a:endParaRPr lang="en-US" dirty="0"/>
          </a:p>
        </p:txBody>
      </p:sp>
    </p:spTree>
    <p:extLst>
      <p:ext uri="{BB962C8B-B14F-4D97-AF65-F5344CB8AC3E}">
        <p14:creationId xmlns:p14="http://schemas.microsoft.com/office/powerpoint/2010/main" val="3596733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was created by Doctor Beau Lotto of</a:t>
            </a:r>
            <a:r>
              <a:rPr lang="en-US" baseline="0" dirty="0" smtClean="0"/>
              <a:t> Lotto Labs (it’s also featured on the Brain Games videos if you play any of them).  Explain to the students, this is an object that appears gray on the top and white on the bottom. This is exactly the same color. You will prove it to them with the slide animation. As Dr. Lotto explains, we live in a world of a single light source from above. The perceive the top portion of this object to be a well-lite gray surface and the bottom part of the image to be a poor-lite white surface in shadow. There is no shadow in this image. </a:t>
            </a:r>
            <a:endParaRPr lang="en-US" dirty="0"/>
          </a:p>
        </p:txBody>
      </p:sp>
    </p:spTree>
    <p:extLst>
      <p:ext uri="{BB962C8B-B14F-4D97-AF65-F5344CB8AC3E}">
        <p14:creationId xmlns:p14="http://schemas.microsoft.com/office/powerpoint/2010/main" val="2769362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example of gradient color. The word “DATA” appears to be purple on the top and yellow on the bottom. They are exactly the same color. The background is a gradient color going from yellow to blue. Context is everything. The color around the letters affects the way that we perceive the color of the letters. The slide animation will show the word traveling from the top to the bottom and will appear to change colors. Context is everything.”</a:t>
            </a:r>
            <a:endParaRPr lang="en-US" dirty="0"/>
          </a:p>
        </p:txBody>
      </p:sp>
    </p:spTree>
    <p:extLst>
      <p:ext uri="{BB962C8B-B14F-4D97-AF65-F5344CB8AC3E}">
        <p14:creationId xmlns:p14="http://schemas.microsoft.com/office/powerpoint/2010/main" val="1606699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color of the words “DATA” without the gradient background color.</a:t>
            </a:r>
            <a:endParaRPr lang="en-US" dirty="0"/>
          </a:p>
        </p:txBody>
      </p:sp>
    </p:spTree>
    <p:extLst>
      <p:ext uri="{BB962C8B-B14F-4D97-AF65-F5344CB8AC3E}">
        <p14:creationId xmlns:p14="http://schemas.microsoft.com/office/powerpoint/2010/main" val="1688050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[this slide is animated on click to remove the gradient background</a:t>
            </a:r>
            <a:r>
              <a:rPr lang="en-US" b="1" baseline="0" dirty="0" smtClean="0"/>
              <a:t> color] </a:t>
            </a:r>
          </a:p>
          <a:p>
            <a:endParaRPr lang="en-US" b="1" baseline="0" dirty="0" smtClean="0"/>
          </a:p>
          <a:p>
            <a:r>
              <a:rPr lang="en-US" dirty="0" smtClean="0"/>
              <a:t>“In this example, the bar appears</a:t>
            </a:r>
            <a:r>
              <a:rPr lang="en-US" baseline="0" dirty="0" smtClean="0"/>
              <a:t> to go from light gray on the left to dark gray on the right, but the bar is exactly the same color. The background is gradient, going from dark to light and this affects the way that we perceive the color of the bar. Once I remove the background color you can see that the bar is exactly the same color across.</a:t>
            </a:r>
            <a:endParaRPr lang="en-US" dirty="0"/>
          </a:p>
        </p:txBody>
      </p:sp>
    </p:spTree>
    <p:extLst>
      <p:ext uri="{BB962C8B-B14F-4D97-AF65-F5344CB8AC3E}">
        <p14:creationId xmlns:p14="http://schemas.microsoft.com/office/powerpoint/2010/main" val="21192680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[animated slide moves the bars]</a:t>
            </a:r>
          </a:p>
          <a:p>
            <a:endParaRPr lang="en-US" dirty="0" smtClean="0"/>
          </a:p>
          <a:p>
            <a:r>
              <a:rPr lang="en-US" dirty="0" smtClean="0"/>
              <a:t>“How many</a:t>
            </a:r>
            <a:r>
              <a:rPr lang="en-US" baseline="0" dirty="0" smtClean="0"/>
              <a:t> colors do you see? Do you see two? Light blue on the left and dark blue on the right?”</a:t>
            </a:r>
          </a:p>
          <a:p>
            <a:r>
              <a:rPr lang="en-US" baseline="0" dirty="0" smtClean="0"/>
              <a:t>[click animation]</a:t>
            </a:r>
          </a:p>
          <a:p>
            <a:r>
              <a:rPr lang="en-US" baseline="0" dirty="0" smtClean="0"/>
              <a:t>“there are actually four colors”</a:t>
            </a:r>
          </a:p>
          <a:p>
            <a:endParaRPr lang="en-US" dirty="0"/>
          </a:p>
        </p:txBody>
      </p:sp>
    </p:spTree>
    <p:extLst>
      <p:ext uri="{BB962C8B-B14F-4D97-AF65-F5344CB8AC3E}">
        <p14:creationId xmlns:p14="http://schemas.microsoft.com/office/powerpoint/2010/main" val="2770418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[Flip</a:t>
            </a:r>
            <a:r>
              <a:rPr lang="en-US" b="1" baseline="0" dirty="0" smtClean="0"/>
              <a:t> back and forth between this slide and the next slide. ]</a:t>
            </a:r>
          </a:p>
          <a:p>
            <a:endParaRPr lang="en-US" baseline="0" dirty="0" smtClean="0"/>
          </a:p>
          <a:p>
            <a:r>
              <a:rPr lang="en-US" baseline="0" dirty="0" smtClean="0"/>
              <a:t>This boy is standing in one side of the room and then on the other side of the room. It’s the same boy in the same room. Ask the students, “what is happening here?”</a:t>
            </a:r>
            <a:endParaRPr lang="en-US" dirty="0"/>
          </a:p>
        </p:txBody>
      </p:sp>
    </p:spTree>
    <p:extLst>
      <p:ext uri="{BB962C8B-B14F-4D97-AF65-F5344CB8AC3E}">
        <p14:creationId xmlns:p14="http://schemas.microsoft.com/office/powerpoint/2010/main" val="546350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give them a clue, it’s the same thing that is happening in this image. The Washington Monument is obviously</a:t>
            </a:r>
            <a:r>
              <a:rPr lang="en-US" baseline="0" dirty="0" smtClean="0"/>
              <a:t> not this small. </a:t>
            </a:r>
            <a:r>
              <a:rPr lang="en-US" baseline="0" smtClean="0"/>
              <a:t>It’s simply </a:t>
            </a:r>
            <a:r>
              <a:rPr lang="en-US" baseline="0" dirty="0" smtClean="0"/>
              <a:t>further in the distance, making it appear smaller.</a:t>
            </a:r>
            <a:endParaRPr lang="en-US" dirty="0"/>
          </a:p>
        </p:txBody>
      </p:sp>
    </p:spTree>
    <p:extLst>
      <p:ext uri="{BB962C8B-B14F-4D97-AF65-F5344CB8AC3E}">
        <p14:creationId xmlns:p14="http://schemas.microsoft.com/office/powerpoint/2010/main" val="2733965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called</a:t>
            </a:r>
            <a:r>
              <a:rPr lang="en-US" baseline="0" dirty="0" smtClean="0"/>
              <a:t> an Ames room. The back wall is not built straight, therefore, one side of the back wall is further back in the distance vs. the other side of the back wall.</a:t>
            </a:r>
            <a:endParaRPr lang="en-US" dirty="0"/>
          </a:p>
        </p:txBody>
      </p:sp>
    </p:spTree>
    <p:extLst>
      <p:ext uri="{BB962C8B-B14F-4D97-AF65-F5344CB8AC3E}">
        <p14:creationId xmlns:p14="http://schemas.microsoft.com/office/powerpoint/2010/main" val="608299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a:t>
            </a:r>
            <a:r>
              <a:rPr lang="en-US" baseline="0" dirty="0" smtClean="0"/>
              <a:t> Jeff Shaffer, the data visualization professor at the University of Cincinnati, playing a flugelhorn in front of that stained-glass window. We’re now telling a story with the data, far beyond what was being told from the ‘data’ in the window.”</a:t>
            </a:r>
            <a:endParaRPr lang="en-US" dirty="0"/>
          </a:p>
        </p:txBody>
      </p:sp>
    </p:spTree>
    <p:extLst>
      <p:ext uri="{BB962C8B-B14F-4D97-AF65-F5344CB8AC3E}">
        <p14:creationId xmlns:p14="http://schemas.microsoft.com/office/powerpoint/2010/main" val="3620574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 of how</a:t>
            </a:r>
            <a:r>
              <a:rPr lang="en-US" baseline="0" dirty="0" smtClean="0"/>
              <a:t> humans perceive distance. The line “in the distance” appears to be longer and the other one shorter. The lines are exactly the same size. </a:t>
            </a:r>
            <a:endParaRPr lang="en-US" dirty="0"/>
          </a:p>
        </p:txBody>
      </p:sp>
    </p:spTree>
    <p:extLst>
      <p:ext uri="{BB962C8B-B14F-4D97-AF65-F5344CB8AC3E}">
        <p14:creationId xmlns:p14="http://schemas.microsoft.com/office/powerpoint/2010/main" val="29558638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another example of shadow. We see some of these buttons (the letter H) as stuck out and the other two pressed in. Our minds expect light coming from above, putting the top of the buttons in light and bottom parts in shadow. The ones pressed in are the opposite. Slide animation will rotate this slide to show the opposite effect.</a:t>
            </a:r>
            <a:endParaRPr lang="en-US" dirty="0"/>
          </a:p>
        </p:txBody>
      </p:sp>
    </p:spTree>
    <p:extLst>
      <p:ext uri="{BB962C8B-B14F-4D97-AF65-F5344CB8AC3E}">
        <p14:creationId xmlns:p14="http://schemas.microsoft.com/office/powerpoint/2010/main" val="3345920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picture of a crater from Wikipedia. Watch what happens when we rotate this slide. Now</a:t>
            </a:r>
            <a:r>
              <a:rPr lang="en-US" baseline="0" dirty="0" smtClean="0"/>
              <a:t> we have to climb the hill.</a:t>
            </a:r>
            <a:endParaRPr lang="en-US" dirty="0"/>
          </a:p>
        </p:txBody>
      </p:sp>
    </p:spTree>
    <p:extLst>
      <p:ext uri="{BB962C8B-B14F-4D97-AF65-F5344CB8AC3E}">
        <p14:creationId xmlns:p14="http://schemas.microsoft.com/office/powerpoint/2010/main" val="3290652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called the </a:t>
            </a:r>
            <a:r>
              <a:rPr lang="en-US" baseline="0" dirty="0" err="1" smtClean="0"/>
              <a:t>Moire</a:t>
            </a:r>
            <a:r>
              <a:rPr lang="en-US" baseline="0" dirty="0" smtClean="0"/>
              <a:t> Effect. Notice the ‘shimmer’ that occurs when you stare at this image. There is no animation here.</a:t>
            </a:r>
            <a:endParaRPr lang="en-US" dirty="0"/>
          </a:p>
        </p:txBody>
      </p:sp>
    </p:spTree>
    <p:extLst>
      <p:ext uri="{BB962C8B-B14F-4D97-AF65-F5344CB8AC3E}">
        <p14:creationId xmlns:p14="http://schemas.microsoft.com/office/powerpoint/2010/main" val="2377427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‘shimmering</a:t>
            </a:r>
            <a:r>
              <a:rPr lang="en-US" baseline="0" dirty="0" smtClean="0"/>
              <a:t> effect’ is even worse when one grid is one top of another.</a:t>
            </a:r>
            <a:endParaRPr lang="en-US" dirty="0"/>
          </a:p>
        </p:txBody>
      </p:sp>
    </p:spTree>
    <p:extLst>
      <p:ext uri="{BB962C8B-B14F-4D97-AF65-F5344CB8AC3E}">
        <p14:creationId xmlns:p14="http://schemas.microsoft.com/office/powerpoint/2010/main" val="39245242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this in data</a:t>
            </a:r>
            <a:r>
              <a:rPr lang="en-US" baseline="0" dirty="0" smtClean="0"/>
              <a:t> visualization with gridlines and bar charts. In the example on top, the gridlines are dark and narrowly spaced in increments of 50. Notice that the gridlines get in the way of visualizing the trend in the lines. On the bottom, the gridlines are gray spaced wider in increments of 200.”</a:t>
            </a:r>
            <a:endParaRPr lang="en-US" dirty="0"/>
          </a:p>
        </p:txBody>
      </p:sp>
    </p:spTree>
    <p:extLst>
      <p:ext uri="{BB962C8B-B14F-4D97-AF65-F5344CB8AC3E}">
        <p14:creationId xmlns:p14="http://schemas.microsoft.com/office/powerpoint/2010/main" val="2393308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where the Moiré effect</a:t>
            </a:r>
            <a:r>
              <a:rPr lang="en-US" baseline="0" dirty="0" smtClean="0"/>
              <a:t> occurs when there are so many bar charts.</a:t>
            </a:r>
            <a:endParaRPr lang="en-US" dirty="0"/>
          </a:p>
        </p:txBody>
      </p:sp>
    </p:spTree>
    <p:extLst>
      <p:ext uri="{BB962C8B-B14F-4D97-AF65-F5344CB8AC3E}">
        <p14:creationId xmlns:p14="http://schemas.microsoft.com/office/powerpoint/2010/main" val="2093478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Hermann effect, also known as the scintillating grid, shows dark</a:t>
            </a:r>
            <a:r>
              <a:rPr lang="en-US" baseline="0" dirty="0" smtClean="0"/>
              <a:t> dots in between the squares. This distracting effect is visible as an after effect when our eyes move around the grid.</a:t>
            </a:r>
            <a:endParaRPr lang="en-US" dirty="0"/>
          </a:p>
        </p:txBody>
      </p:sp>
    </p:spTree>
    <p:extLst>
      <p:ext uri="{BB962C8B-B14F-4D97-AF65-F5344CB8AC3E}">
        <p14:creationId xmlns:p14="http://schemas.microsoft.com/office/powerpoint/2010/main" val="136353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sometimes be seen in unit charts or waffle charts.</a:t>
            </a:r>
            <a:endParaRPr lang="en-US" dirty="0"/>
          </a:p>
        </p:txBody>
      </p:sp>
    </p:spTree>
    <p:extLst>
      <p:ext uri="{BB962C8B-B14F-4D97-AF65-F5344CB8AC3E}">
        <p14:creationId xmlns:p14="http://schemas.microsoft.com/office/powerpoint/2010/main" val="222706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Stare</a:t>
            </a:r>
            <a:r>
              <a:rPr lang="en-US" baseline="0" dirty="0" smtClean="0"/>
              <a:t> at this image and see if you can see the white triangle that is on top of the three red circles. There is no triangle or circles. They are actually three Pacman shapes, but we can see the white triangle.</a:t>
            </a:r>
            <a:endParaRPr lang="en-US" dirty="0"/>
          </a:p>
        </p:txBody>
      </p:sp>
    </p:spTree>
    <p:extLst>
      <p:ext uri="{BB962C8B-B14F-4D97-AF65-F5344CB8AC3E}">
        <p14:creationId xmlns:p14="http://schemas.microsoft.com/office/powerpoint/2010/main" val="100191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2010, MIT,</a:t>
            </a:r>
            <a:r>
              <a:rPr lang="en-US" baseline="0" dirty="0" smtClean="0"/>
              <a:t> in collaboration with IBM, survey 3,000 business executives, managers and analysts from organizations all over the world. They were asked “Where are data-driven managers headed?” As you can see, they predicted that in 2 years data visualization was going to be the analytical technique that creates the most valuable for an organization.</a:t>
            </a:r>
            <a:endParaRPr lang="en-US" dirty="0"/>
          </a:p>
        </p:txBody>
      </p:sp>
    </p:spTree>
    <p:extLst>
      <p:ext uri="{BB962C8B-B14F-4D97-AF65-F5344CB8AC3E}">
        <p14:creationId xmlns:p14="http://schemas.microsoft.com/office/powerpoint/2010/main" val="17071681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same way, we can see the circle, the triangle and the rectangle around them.</a:t>
            </a:r>
            <a:r>
              <a:rPr lang="en-US" baseline="0" dirty="0" smtClean="0"/>
              <a:t>  But none of these are complete shapes. Our mind will work with the information we have, and compare the image with our past experience of these objects. We can recognize them as a circle and a triangle, even though they are not complete.</a:t>
            </a:r>
            <a:endParaRPr lang="en-US" dirty="0"/>
          </a:p>
        </p:txBody>
      </p:sp>
    </p:spTree>
    <p:extLst>
      <p:ext uri="{BB962C8B-B14F-4D97-AF65-F5344CB8AC3E}">
        <p14:creationId xmlns:p14="http://schemas.microsoft.com/office/powerpoint/2010/main" val="37605009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is this the</a:t>
            </a:r>
            <a:r>
              <a:rPr lang="en-US" baseline="0" dirty="0" smtClean="0"/>
              <a:t> letter A or the letter H? When we see this in context with other words, we are able to determine their meaning even though it’s not a complete letter. We can read this as THE or CAT.</a:t>
            </a:r>
            <a:endParaRPr lang="en-US" dirty="0"/>
          </a:p>
        </p:txBody>
      </p:sp>
    </p:spTree>
    <p:extLst>
      <p:ext uri="{BB962C8B-B14F-4D97-AF65-F5344CB8AC3E}">
        <p14:creationId xmlns:p14="http://schemas.microsoft.com/office/powerpoint/2010/main" val="265767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t>
            </a:r>
            <a:r>
              <a:rPr lang="en-US" dirty="0" err="1" smtClean="0"/>
              <a:t>Gestault</a:t>
            </a:r>
            <a:r>
              <a:rPr lang="en-US" dirty="0" smtClean="0"/>
              <a:t> Principle is the proximity</a:t>
            </a:r>
            <a:r>
              <a:rPr lang="en-US" baseline="0" dirty="0" smtClean="0"/>
              <a:t> principle. By encoding squares with different colors we group them together. </a:t>
            </a:r>
          </a:p>
          <a:p>
            <a:endParaRPr lang="en-US" baseline="0" dirty="0" smtClean="0"/>
          </a:p>
          <a:p>
            <a:r>
              <a:rPr lang="en-US" b="1" baseline="0" dirty="0" smtClean="0"/>
              <a:t>[Ask the students] </a:t>
            </a:r>
            <a:r>
              <a:rPr lang="en-US" baseline="0" dirty="0" smtClean="0"/>
              <a:t>“are there more blue, white or red squares?” </a:t>
            </a:r>
          </a:p>
          <a:p>
            <a:r>
              <a:rPr lang="en-US" b="1" baseline="0" dirty="0" smtClean="0"/>
              <a:t>[Most will say blue, although as you work through these visual perception slides they will figure out these are all illusions or tricks of the minds.]</a:t>
            </a:r>
          </a:p>
          <a:p>
            <a:endParaRPr lang="en-US" baseline="0" dirty="0" smtClean="0"/>
          </a:p>
          <a:p>
            <a:r>
              <a:rPr lang="en-US" baseline="0" dirty="0" smtClean="0"/>
              <a:t>There are exactly the same number of each color squares. Click 3 times and the slide animation will group each color together.</a:t>
            </a:r>
            <a:endParaRPr lang="en-US" dirty="0"/>
          </a:p>
        </p:txBody>
      </p:sp>
    </p:spTree>
    <p:extLst>
      <p:ext uri="{BB962C8B-B14F-4D97-AF65-F5344CB8AC3E}">
        <p14:creationId xmlns:p14="http://schemas.microsoft.com/office/powerpoint/2010/main" val="26962383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a:t>
            </a:r>
            <a:r>
              <a:rPr lang="en-US" baseline="0" dirty="0" smtClean="0"/>
              <a:t>s that are near each other will appear to belong together. Just adjusting the spacing a little bit creates four squares, four rows or four columns.  By adding color, we can show four columns, but alternating two row colors. And by combining color and proximity with can show a blue square that is framed by the other dots. These are all done with minimal shifting of the dot position and color.</a:t>
            </a:r>
            <a:endParaRPr lang="en-US" dirty="0"/>
          </a:p>
        </p:txBody>
      </p:sp>
    </p:spTree>
    <p:extLst>
      <p:ext uri="{BB962C8B-B14F-4D97-AF65-F5344CB8AC3E}">
        <p14:creationId xmlns:p14="http://schemas.microsoft.com/office/powerpoint/2010/main" val="15870183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[Ask the students to stare at the black dot for about 20 seconds. Then change to</a:t>
            </a:r>
            <a:r>
              <a:rPr lang="en-US" b="1" baseline="0" dirty="0" smtClean="0"/>
              <a:t> the next slide. During the 20 seconds you can explain what is going to happen.]</a:t>
            </a:r>
          </a:p>
          <a:p>
            <a:endParaRPr lang="en-US" baseline="0" dirty="0" smtClean="0"/>
          </a:p>
          <a:p>
            <a:r>
              <a:rPr lang="en-US" baseline="0" dirty="0" smtClean="0"/>
              <a:t>Stare at the black dot for about 15 to 20 seconds. The brain is processing this information, but after a short period of time the image is embedded in our brains. The brain operates on a very small amount of energy and so it has to work efficiently. It basically says, ‘I got it. No need to keep processing the same information.’</a:t>
            </a:r>
            <a:endParaRPr lang="en-US" dirty="0"/>
          </a:p>
        </p:txBody>
      </p:sp>
    </p:spTree>
    <p:extLst>
      <p:ext uri="{BB962C8B-B14F-4D97-AF65-F5344CB8AC3E}">
        <p14:creationId xmlns:p14="http://schemas.microsoft.com/office/powerpoint/2010/main" val="14326029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black and white image that will appear in color at first,</a:t>
            </a:r>
            <a:r>
              <a:rPr lang="en-US" baseline="0" dirty="0" smtClean="0"/>
              <a:t> because the brain has the previous slide in memory with the color.</a:t>
            </a:r>
          </a:p>
          <a:p>
            <a:endParaRPr lang="en-US" baseline="0" dirty="0" smtClean="0"/>
          </a:p>
          <a:p>
            <a:r>
              <a:rPr lang="en-US" b="1" baseline="0" dirty="0" smtClean="0"/>
              <a:t>[this might be worth repeating as students have fun with this one]</a:t>
            </a:r>
            <a:endParaRPr lang="en-US" b="1" dirty="0"/>
          </a:p>
        </p:txBody>
      </p:sp>
    </p:spTree>
    <p:extLst>
      <p:ext uri="{BB962C8B-B14F-4D97-AF65-F5344CB8AC3E}">
        <p14:creationId xmlns:p14="http://schemas.microsoft.com/office/powerpoint/2010/main" val="15380268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[Ask the students to stare at the red dot on the woman’s nose</a:t>
            </a:r>
            <a:r>
              <a:rPr lang="en-US" b="1" baseline="0" dirty="0" smtClean="0"/>
              <a:t> for about 20 seconds.]</a:t>
            </a:r>
          </a:p>
          <a:p>
            <a:endParaRPr lang="en-US" baseline="0" dirty="0" smtClean="0"/>
          </a:p>
          <a:p>
            <a:r>
              <a:rPr lang="en-US" baseline="0" dirty="0" smtClean="0"/>
              <a:t>Let’s do another one. Stare at the red dot on the woman’s nose for about 15 to 20 seconds. This time I’m not going to show you any picture, just a blank screen.”</a:t>
            </a:r>
            <a:endParaRPr lang="en-US" dirty="0"/>
          </a:p>
        </p:txBody>
      </p:sp>
    </p:spTree>
    <p:extLst>
      <p:ext uri="{BB962C8B-B14F-4D97-AF65-F5344CB8AC3E}">
        <p14:creationId xmlns:p14="http://schemas.microsoft.com/office/powerpoint/2010/main" val="25540324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image of the</a:t>
            </a:r>
            <a:r>
              <a:rPr lang="en-US" b="1" baseline="0" dirty="0" smtClean="0"/>
              <a:t> woman will project on the blank screen]</a:t>
            </a:r>
          </a:p>
          <a:p>
            <a:endParaRPr lang="en-US" baseline="0" dirty="0" smtClean="0"/>
          </a:p>
          <a:p>
            <a:r>
              <a:rPr lang="en-US" baseline="0" dirty="0" smtClean="0"/>
              <a:t>Now you can tell everyone that you saw a ghost in the data visualization class.</a:t>
            </a:r>
          </a:p>
          <a:p>
            <a:endParaRPr lang="en-US" baseline="0" dirty="0" smtClean="0"/>
          </a:p>
          <a:p>
            <a:r>
              <a:rPr lang="en-US" b="1" baseline="0" dirty="0" smtClean="0"/>
              <a:t>[this might be worth repeating as students have fun with this one]</a:t>
            </a:r>
            <a:endParaRPr lang="en-US" b="1" dirty="0"/>
          </a:p>
        </p:txBody>
      </p:sp>
    </p:spTree>
    <p:extLst>
      <p:ext uri="{BB962C8B-B14F-4D97-AF65-F5344CB8AC3E}">
        <p14:creationId xmlns:p14="http://schemas.microsoft.com/office/powerpoint/2010/main" val="41964049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68172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call center dashboard featured in Stephen </a:t>
            </a:r>
            <a:r>
              <a:rPr lang="en-US" dirty="0" err="1" smtClean="0"/>
              <a:t>Few’s</a:t>
            </a:r>
            <a:r>
              <a:rPr lang="en-US" dirty="0" smtClean="0"/>
              <a:t> book, </a:t>
            </a:r>
            <a:r>
              <a:rPr lang="en-US" i="1" dirty="0" smtClean="0"/>
              <a:t>Information Dashboard Design</a:t>
            </a:r>
            <a:r>
              <a:rPr lang="en-US" dirty="0" smtClean="0"/>
              <a:t>. This</a:t>
            </a:r>
            <a:r>
              <a:rPr lang="en-US" baseline="0" dirty="0" smtClean="0"/>
              <a:t> would certainly be considered data visualization.</a:t>
            </a:r>
            <a:endParaRPr lang="en-US" dirty="0"/>
          </a:p>
        </p:txBody>
      </p:sp>
    </p:spTree>
    <p:extLst>
      <p:ext uri="{BB962C8B-B14F-4D97-AF65-F5344CB8AC3E}">
        <p14:creationId xmlns:p14="http://schemas.microsoft.com/office/powerpoint/2010/main" val="196134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9910" eaLnBrk="0" hangingPunct="0">
              <a:defRPr>
                <a:solidFill>
                  <a:schemeClr val="tx1"/>
                </a:solidFill>
                <a:latin typeface="Arial" charset="0"/>
                <a:ea typeface="ＭＳ Ｐゴシック" charset="0"/>
                <a:cs typeface="Arial" charset="0"/>
              </a:defRPr>
            </a:lvl1pPr>
            <a:lvl2pPr marL="737188" indent="-283533" defTabSz="919910" eaLnBrk="0" hangingPunct="0">
              <a:defRPr>
                <a:solidFill>
                  <a:schemeClr val="tx1"/>
                </a:solidFill>
                <a:latin typeface="Arial" charset="0"/>
                <a:ea typeface="Arial" charset="0"/>
                <a:cs typeface="Arial" charset="0"/>
              </a:defRPr>
            </a:lvl2pPr>
            <a:lvl3pPr marL="1134136" indent="-226828" defTabSz="919910" eaLnBrk="0" hangingPunct="0">
              <a:defRPr>
                <a:solidFill>
                  <a:schemeClr val="tx1"/>
                </a:solidFill>
                <a:latin typeface="Arial" charset="0"/>
                <a:ea typeface="Arial" charset="0"/>
                <a:cs typeface="Arial" charset="0"/>
              </a:defRPr>
            </a:lvl3pPr>
            <a:lvl4pPr marL="1587789" indent="-226828" defTabSz="919910" eaLnBrk="0" hangingPunct="0">
              <a:defRPr>
                <a:solidFill>
                  <a:schemeClr val="tx1"/>
                </a:solidFill>
                <a:latin typeface="Arial" charset="0"/>
                <a:ea typeface="Arial" charset="0"/>
                <a:cs typeface="Arial" charset="0"/>
              </a:defRPr>
            </a:lvl4pPr>
            <a:lvl5pPr marL="2041444" indent="-226828" defTabSz="919910" eaLnBrk="0" hangingPunct="0">
              <a:defRPr>
                <a:solidFill>
                  <a:schemeClr val="tx1"/>
                </a:solidFill>
                <a:latin typeface="Arial" charset="0"/>
                <a:ea typeface="Arial" charset="0"/>
                <a:cs typeface="Arial" charset="0"/>
              </a:defRPr>
            </a:lvl5pPr>
            <a:lvl6pPr marL="2495098" indent="-226828" defTabSz="919910" eaLnBrk="0" fontAlgn="base" hangingPunct="0">
              <a:spcBef>
                <a:spcPct val="0"/>
              </a:spcBef>
              <a:spcAft>
                <a:spcPct val="0"/>
              </a:spcAft>
              <a:defRPr>
                <a:solidFill>
                  <a:schemeClr val="tx1"/>
                </a:solidFill>
                <a:latin typeface="Arial" charset="0"/>
                <a:ea typeface="Arial" charset="0"/>
                <a:cs typeface="Arial" charset="0"/>
              </a:defRPr>
            </a:lvl6pPr>
            <a:lvl7pPr marL="2948752" indent="-226828" defTabSz="919910" eaLnBrk="0" fontAlgn="base" hangingPunct="0">
              <a:spcBef>
                <a:spcPct val="0"/>
              </a:spcBef>
              <a:spcAft>
                <a:spcPct val="0"/>
              </a:spcAft>
              <a:defRPr>
                <a:solidFill>
                  <a:schemeClr val="tx1"/>
                </a:solidFill>
                <a:latin typeface="Arial" charset="0"/>
                <a:ea typeface="Arial" charset="0"/>
                <a:cs typeface="Arial" charset="0"/>
              </a:defRPr>
            </a:lvl7pPr>
            <a:lvl8pPr marL="3402407" indent="-226828" defTabSz="919910" eaLnBrk="0" fontAlgn="base" hangingPunct="0">
              <a:spcBef>
                <a:spcPct val="0"/>
              </a:spcBef>
              <a:spcAft>
                <a:spcPct val="0"/>
              </a:spcAft>
              <a:defRPr>
                <a:solidFill>
                  <a:schemeClr val="tx1"/>
                </a:solidFill>
                <a:latin typeface="Arial" charset="0"/>
                <a:ea typeface="Arial" charset="0"/>
                <a:cs typeface="Arial" charset="0"/>
              </a:defRPr>
            </a:lvl8pPr>
            <a:lvl9pPr marL="3856060" indent="-226828" defTabSz="91991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9724937-D4B4-E84D-9533-492B82D91628}" type="slidenum">
              <a:rPr lang="en-US"/>
              <a:pPr eaLnBrk="1" hangingPunct="1"/>
              <a:t>8</a:t>
            </a:fld>
            <a:endParaRPr lang="en-US" dirty="0"/>
          </a:p>
        </p:txBody>
      </p:sp>
    </p:spTree>
    <p:extLst>
      <p:ext uri="{BB962C8B-B14F-4D97-AF65-F5344CB8AC3E}">
        <p14:creationId xmlns:p14="http://schemas.microsoft.com/office/powerpoint/2010/main" val="27336167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t>
            </a:r>
            <a:r>
              <a:rPr lang="en-US" dirty="0" smtClean="0"/>
              <a:t>about this? This is the</a:t>
            </a:r>
            <a:r>
              <a:rPr lang="en-US" baseline="0" dirty="0" smtClean="0"/>
              <a:t> website of the Cleveland Museum of Art. The data is the pictures of the art in the gallery. </a:t>
            </a:r>
          </a:p>
        </p:txBody>
      </p:sp>
    </p:spTree>
    <p:extLst>
      <p:ext uri="{BB962C8B-B14F-4D97-AF65-F5344CB8AC3E}">
        <p14:creationId xmlns:p14="http://schemas.microsoft.com/office/powerpoint/2010/main" val="42346771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hover</a:t>
            </a:r>
            <a:r>
              <a:rPr lang="en-US" baseline="0" dirty="0" smtClean="0"/>
              <a:t> and click over the data. We can sort the data ascending or descending and filter by picture size.</a:t>
            </a:r>
          </a:p>
          <a:p>
            <a:endParaRPr lang="en-US" baseline="0" dirty="0" smtClean="0"/>
          </a:p>
        </p:txBody>
      </p:sp>
    </p:spTree>
    <p:extLst>
      <p:ext uri="{BB962C8B-B14F-4D97-AF65-F5344CB8AC3E}">
        <p14:creationId xmlns:p14="http://schemas.microsoft.com/office/powerpoint/2010/main" val="8752641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Clicking on an image brings up the details of the piece. The date,</a:t>
            </a:r>
            <a:r>
              <a:rPr lang="en-US" baseline="0" dirty="0" smtClean="0"/>
              <a:t> the medium, the dimensions and the type of work.</a:t>
            </a:r>
            <a:endParaRPr lang="en-US" dirty="0"/>
          </a:p>
        </p:txBody>
      </p:sp>
    </p:spTree>
    <p:extLst>
      <p:ext uri="{BB962C8B-B14F-4D97-AF65-F5344CB8AC3E}">
        <p14:creationId xmlns:p14="http://schemas.microsoft.com/office/powerpoint/2010/main" val="3881771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drill down into all the details.</a:t>
            </a:r>
            <a:endParaRPr lang="en-US" dirty="0"/>
          </a:p>
        </p:txBody>
      </p:sp>
    </p:spTree>
    <p:extLst>
      <p:ext uri="{BB962C8B-B14F-4D97-AF65-F5344CB8AC3E}">
        <p14:creationId xmlns:p14="http://schemas.microsoft.com/office/powerpoint/2010/main" val="3309221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174158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Shape is a </a:t>
            </a:r>
            <a:r>
              <a:rPr lang="en-US" dirty="0" err="1"/>
              <a:t>preattentive</a:t>
            </a:r>
            <a:r>
              <a:rPr lang="en-US" dirty="0"/>
              <a:t> attribute. Notice in these examples we</a:t>
            </a:r>
            <a:r>
              <a:rPr lang="en-US" baseline="0" dirty="0"/>
              <a:t> also see the Hermann Effect with the scintillating grid.</a:t>
            </a:r>
            <a:endParaRPr lang="en-US" dirty="0"/>
          </a:p>
        </p:txBody>
      </p:sp>
    </p:spTree>
    <p:extLst>
      <p:ext uri="{BB962C8B-B14F-4D97-AF65-F5344CB8AC3E}">
        <p14:creationId xmlns:p14="http://schemas.microsoft.com/office/powerpoint/2010/main" val="37787304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see the</a:t>
            </a:r>
            <a:r>
              <a:rPr lang="en-US" baseline="0" dirty="0"/>
              <a:t> different shapes. This could be useful for categorical comparisons, but would not be useful for a quantitative comparison.</a:t>
            </a:r>
            <a:endParaRPr lang="en-US" dirty="0"/>
          </a:p>
        </p:txBody>
      </p:sp>
    </p:spTree>
    <p:extLst>
      <p:ext uri="{BB962C8B-B14F-4D97-AF65-F5344CB8AC3E}">
        <p14:creationId xmlns:p14="http://schemas.microsoft.com/office/powerpoint/2010/main" val="41985137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 is another </a:t>
            </a:r>
            <a:r>
              <a:rPr lang="en-US" dirty="0" err="1"/>
              <a:t>preattentive</a:t>
            </a:r>
            <a:r>
              <a:rPr lang="en-US" dirty="0"/>
              <a:t> attribute.</a:t>
            </a:r>
          </a:p>
        </p:txBody>
      </p:sp>
    </p:spTree>
    <p:extLst>
      <p:ext uri="{BB962C8B-B14F-4D97-AF65-F5344CB8AC3E}">
        <p14:creationId xmlns:p14="http://schemas.microsoft.com/office/powerpoint/2010/main" val="11676894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shape, this could be useful to show a categorical comparison or as a directional icon. For</a:t>
            </a:r>
            <a:r>
              <a:rPr lang="en-US" baseline="0" dirty="0"/>
              <a:t> example, an arrow pointing up could mean something has increased and an arrow pointing down could mean something decreased.</a:t>
            </a:r>
            <a:endParaRPr lang="en-US" dirty="0"/>
          </a:p>
        </p:txBody>
      </p:sp>
    </p:spTree>
    <p:extLst>
      <p:ext uri="{BB962C8B-B14F-4D97-AF65-F5344CB8AC3E}">
        <p14:creationId xmlns:p14="http://schemas.microsoft.com/office/powerpoint/2010/main" val="38632434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people think about color, they typically mean color hue. The color blue versus the color red. This is a very powerful preattentive attribute. In data visualization.</a:t>
            </a:r>
            <a:endParaRPr lang="en-US" dirty="0"/>
          </a:p>
        </p:txBody>
      </p:sp>
    </p:spTree>
    <p:extLst>
      <p:ext uri="{BB962C8B-B14F-4D97-AF65-F5344CB8AC3E}">
        <p14:creationId xmlns:p14="http://schemas.microsoft.com/office/powerpoint/2010/main" val="30067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smtClean="0"/>
              <a:t>In 2010, “data visualization” was part of job specification. Companies</a:t>
            </a:r>
            <a:r>
              <a:rPr lang="en-US" baseline="0" dirty="0" smtClean="0"/>
              <a:t> were looking for various positions and in the job listing they would ask for “experience in visualizing data”. By 2015, there were job positions all over for “data visualization” where the entire job is focused around visualizing data. </a:t>
            </a:r>
            <a:r>
              <a:rPr lang="en-US" dirty="0" smtClean="0"/>
              <a:t>In 2017, Capital One hired Kim Reese from Periscopic</a:t>
            </a:r>
            <a:r>
              <a:rPr lang="en-US" baseline="0" dirty="0" smtClean="0"/>
              <a:t> as the</a:t>
            </a:r>
            <a:r>
              <a:rPr lang="en-US" dirty="0" smtClean="0"/>
              <a:t> “Head of Data Visualization”. This is a major credit card issuer who now has a “head of data visualization”.</a:t>
            </a:r>
          </a:p>
          <a:p>
            <a:pPr eaLnBrk="1" hangingPunct="1"/>
            <a:endParaRPr lang="en-US" dirty="0" smtClean="0"/>
          </a:p>
          <a:p>
            <a:pPr eaLnBrk="1" hangingPunct="1"/>
            <a:r>
              <a:rPr lang="en-US" dirty="0" smtClean="0"/>
              <a:t>[This is a good opportunity to search Indeed.com for “Data Visualization” and show the students how</a:t>
            </a:r>
            <a:r>
              <a:rPr lang="en-US" baseline="0" dirty="0" smtClean="0"/>
              <a:t> many positions are now out there in the field.]</a:t>
            </a:r>
            <a:endParaRPr lang="en-US" dirty="0" smtClean="0"/>
          </a:p>
          <a:p>
            <a:pPr eaLnBrk="1" hangingPunct="1"/>
            <a:endParaRPr lang="en-US" dirty="0"/>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9910" eaLnBrk="0" hangingPunct="0">
              <a:defRPr>
                <a:solidFill>
                  <a:schemeClr val="tx1"/>
                </a:solidFill>
                <a:latin typeface="Arial" charset="0"/>
                <a:ea typeface="ＭＳ Ｐゴシック" charset="0"/>
                <a:cs typeface="Arial" charset="0"/>
              </a:defRPr>
            </a:lvl1pPr>
            <a:lvl2pPr marL="737188" indent="-283533" defTabSz="919910" eaLnBrk="0" hangingPunct="0">
              <a:defRPr>
                <a:solidFill>
                  <a:schemeClr val="tx1"/>
                </a:solidFill>
                <a:latin typeface="Arial" charset="0"/>
                <a:ea typeface="Arial" charset="0"/>
                <a:cs typeface="Arial" charset="0"/>
              </a:defRPr>
            </a:lvl2pPr>
            <a:lvl3pPr marL="1134136" indent="-226828" defTabSz="919910" eaLnBrk="0" hangingPunct="0">
              <a:defRPr>
                <a:solidFill>
                  <a:schemeClr val="tx1"/>
                </a:solidFill>
                <a:latin typeface="Arial" charset="0"/>
                <a:ea typeface="Arial" charset="0"/>
                <a:cs typeface="Arial" charset="0"/>
              </a:defRPr>
            </a:lvl3pPr>
            <a:lvl4pPr marL="1587789" indent="-226828" defTabSz="919910" eaLnBrk="0" hangingPunct="0">
              <a:defRPr>
                <a:solidFill>
                  <a:schemeClr val="tx1"/>
                </a:solidFill>
                <a:latin typeface="Arial" charset="0"/>
                <a:ea typeface="Arial" charset="0"/>
                <a:cs typeface="Arial" charset="0"/>
              </a:defRPr>
            </a:lvl4pPr>
            <a:lvl5pPr marL="2041444" indent="-226828" defTabSz="919910" eaLnBrk="0" hangingPunct="0">
              <a:defRPr>
                <a:solidFill>
                  <a:schemeClr val="tx1"/>
                </a:solidFill>
                <a:latin typeface="Arial" charset="0"/>
                <a:ea typeface="Arial" charset="0"/>
                <a:cs typeface="Arial" charset="0"/>
              </a:defRPr>
            </a:lvl5pPr>
            <a:lvl6pPr marL="2495098" indent="-226828" defTabSz="919910" eaLnBrk="0" fontAlgn="base" hangingPunct="0">
              <a:spcBef>
                <a:spcPct val="0"/>
              </a:spcBef>
              <a:spcAft>
                <a:spcPct val="0"/>
              </a:spcAft>
              <a:defRPr>
                <a:solidFill>
                  <a:schemeClr val="tx1"/>
                </a:solidFill>
                <a:latin typeface="Arial" charset="0"/>
                <a:ea typeface="Arial" charset="0"/>
                <a:cs typeface="Arial" charset="0"/>
              </a:defRPr>
            </a:lvl6pPr>
            <a:lvl7pPr marL="2948752" indent="-226828" defTabSz="919910" eaLnBrk="0" fontAlgn="base" hangingPunct="0">
              <a:spcBef>
                <a:spcPct val="0"/>
              </a:spcBef>
              <a:spcAft>
                <a:spcPct val="0"/>
              </a:spcAft>
              <a:defRPr>
                <a:solidFill>
                  <a:schemeClr val="tx1"/>
                </a:solidFill>
                <a:latin typeface="Arial" charset="0"/>
                <a:ea typeface="Arial" charset="0"/>
                <a:cs typeface="Arial" charset="0"/>
              </a:defRPr>
            </a:lvl7pPr>
            <a:lvl8pPr marL="3402407" indent="-226828" defTabSz="919910" eaLnBrk="0" fontAlgn="base" hangingPunct="0">
              <a:spcBef>
                <a:spcPct val="0"/>
              </a:spcBef>
              <a:spcAft>
                <a:spcPct val="0"/>
              </a:spcAft>
              <a:defRPr>
                <a:solidFill>
                  <a:schemeClr val="tx1"/>
                </a:solidFill>
                <a:latin typeface="Arial" charset="0"/>
                <a:ea typeface="Arial" charset="0"/>
                <a:cs typeface="Arial" charset="0"/>
              </a:defRPr>
            </a:lvl8pPr>
            <a:lvl9pPr marL="3856060" indent="-226828" defTabSz="91991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9724937-D4B4-E84D-9533-492B82D91628}" type="slidenum">
              <a:rPr lang="en-US"/>
              <a:pPr eaLnBrk="1" hangingPunct="1"/>
              <a:t>9</a:t>
            </a:fld>
            <a:endParaRPr lang="en-US" dirty="0"/>
          </a:p>
        </p:txBody>
      </p:sp>
    </p:spTree>
    <p:extLst>
      <p:ext uri="{BB962C8B-B14F-4D97-AF65-F5344CB8AC3E}">
        <p14:creationId xmlns:p14="http://schemas.microsoft.com/office/powerpoint/2010/main" val="23017789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draw the reader’s attention or alert them to something important.</a:t>
            </a:r>
          </a:p>
        </p:txBody>
      </p:sp>
    </p:spTree>
    <p:extLst>
      <p:ext uri="{BB962C8B-B14F-4D97-AF65-F5344CB8AC3E}">
        <p14:creationId xmlns:p14="http://schemas.microsoft.com/office/powerpoint/2010/main" val="13448411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is more than just color hue. There are many different color models.</a:t>
            </a:r>
          </a:p>
          <a:p>
            <a:r>
              <a:rPr lang="en-US" baseline="0" dirty="0"/>
              <a:t>RGB: Red, Green Blue which was maps these colors to the color receptors in the eyes</a:t>
            </a:r>
          </a:p>
          <a:p>
            <a:r>
              <a:rPr lang="en-US" baseline="0" dirty="0"/>
              <a:t>HSV: Hue, Saturation and Value</a:t>
            </a:r>
          </a:p>
          <a:p>
            <a:r>
              <a:rPr lang="en-US" baseline="0" dirty="0"/>
              <a:t>HSL: Hue, Saturation and Lightness</a:t>
            </a:r>
          </a:p>
          <a:p>
            <a:endParaRPr lang="en-US" baseline="0" dirty="0"/>
          </a:p>
          <a:p>
            <a:r>
              <a:rPr lang="en-US" baseline="0" dirty="0"/>
              <a:t>RGB, HSV and HSL are all very common color models in computer graphics.</a:t>
            </a:r>
            <a:endParaRPr lang="en-US" dirty="0"/>
          </a:p>
        </p:txBody>
      </p:sp>
    </p:spTree>
    <p:extLst>
      <p:ext uri="{BB962C8B-B14F-4D97-AF65-F5344CB8AC3E}">
        <p14:creationId xmlns:p14="http://schemas.microsoft.com/office/powerpoint/2010/main" val="1731406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anyone know what this is called?”</a:t>
            </a:r>
          </a:p>
          <a:p>
            <a:endParaRPr lang="en-US" dirty="0"/>
          </a:p>
          <a:p>
            <a:r>
              <a:rPr lang="en-US" dirty="0"/>
              <a:t>“This</a:t>
            </a:r>
            <a:r>
              <a:rPr lang="en-US" baseline="0" dirty="0"/>
              <a:t> is called a color wheel”</a:t>
            </a:r>
          </a:p>
          <a:p>
            <a:endParaRPr lang="en-US" baseline="0" dirty="0"/>
          </a:p>
          <a:p>
            <a:r>
              <a:rPr lang="en-US" b="0" i="0" kern="1200" dirty="0">
                <a:solidFill>
                  <a:schemeClr val="tx1"/>
                </a:solidFill>
                <a:effectLst/>
                <a:latin typeface="BentonSans Book"/>
                <a:ea typeface="ＭＳ Ｐゴシック" charset="0"/>
                <a:cs typeface="ＭＳ Ｐゴシック" charset="0"/>
              </a:rPr>
              <a:t>This</a:t>
            </a:r>
            <a:r>
              <a:rPr lang="en-US" b="0" i="0" kern="1200" baseline="0" dirty="0">
                <a:solidFill>
                  <a:schemeClr val="tx1"/>
                </a:solidFill>
                <a:effectLst/>
                <a:latin typeface="BentonSans Book"/>
                <a:ea typeface="ＭＳ Ｐゴシック" charset="0"/>
                <a:cs typeface="ＭＳ Ｐゴシック" charset="0"/>
              </a:rPr>
              <a:t> is actually a</a:t>
            </a:r>
            <a:r>
              <a:rPr lang="en-US" b="0" i="0" kern="1200" dirty="0">
                <a:solidFill>
                  <a:schemeClr val="tx1"/>
                </a:solidFill>
                <a:effectLst/>
                <a:latin typeface="BentonSans Book"/>
                <a:ea typeface="ＭＳ Ｐゴシック" charset="0"/>
                <a:cs typeface="ＭＳ Ｐゴシック" charset="0"/>
              </a:rPr>
              <a:t> RYB,</a:t>
            </a:r>
            <a:r>
              <a:rPr lang="en-US" b="0" i="0" kern="1200" baseline="0" dirty="0">
                <a:solidFill>
                  <a:schemeClr val="tx1"/>
                </a:solidFill>
                <a:effectLst/>
                <a:latin typeface="BentonSans Book"/>
                <a:ea typeface="ＭＳ Ｐゴシック" charset="0"/>
                <a:cs typeface="ＭＳ Ｐゴシック" charset="0"/>
              </a:rPr>
              <a:t> a</a:t>
            </a:r>
            <a:r>
              <a:rPr lang="en-US" b="0" i="0" kern="1200" dirty="0">
                <a:solidFill>
                  <a:schemeClr val="tx1"/>
                </a:solidFill>
                <a:effectLst/>
                <a:latin typeface="BentonSans Book"/>
                <a:ea typeface="ＭＳ Ｐゴシック" charset="0"/>
                <a:cs typeface="ＭＳ Ｐゴシック" charset="0"/>
              </a:rPr>
              <a:t> subtractive color model</a:t>
            </a:r>
            <a:r>
              <a:rPr lang="en-US" b="0" i="0" kern="1200" baseline="0" dirty="0">
                <a:solidFill>
                  <a:schemeClr val="tx1"/>
                </a:solidFill>
                <a:effectLst/>
                <a:latin typeface="BentonSans Book"/>
                <a:ea typeface="ＭＳ Ｐゴシック" charset="0"/>
                <a:cs typeface="ＭＳ Ｐゴシック" charset="0"/>
              </a:rPr>
              <a:t> T</a:t>
            </a:r>
            <a:r>
              <a:rPr lang="en-US" b="0" i="0" kern="1200" dirty="0">
                <a:solidFill>
                  <a:schemeClr val="tx1"/>
                </a:solidFill>
                <a:effectLst/>
                <a:latin typeface="BentonSans Book"/>
                <a:ea typeface="ＭＳ Ｐゴシック" charset="0"/>
                <a:cs typeface="ＭＳ Ｐゴシック" charset="0"/>
              </a:rPr>
              <a:t>he primary colors are red, yellow and blue.</a:t>
            </a:r>
          </a:p>
          <a:p>
            <a:r>
              <a:rPr lang="en-US" b="0" i="0" kern="1200" dirty="0">
                <a:solidFill>
                  <a:schemeClr val="tx1"/>
                </a:solidFill>
                <a:effectLst/>
                <a:latin typeface="BentonSans Book"/>
                <a:ea typeface="ＭＳ Ｐゴシック" charset="0"/>
                <a:cs typeface="ＭＳ Ｐゴシック" charset="0"/>
              </a:rPr>
              <a:t>The secondary colors are green, orange and purple,</a:t>
            </a:r>
            <a:r>
              <a:rPr lang="en-US" b="0" i="0" kern="1200" baseline="0" dirty="0">
                <a:solidFill>
                  <a:schemeClr val="tx1"/>
                </a:solidFill>
                <a:effectLst/>
                <a:latin typeface="BentonSans Book"/>
                <a:ea typeface="ＭＳ Ｐゴシック" charset="0"/>
                <a:cs typeface="ＭＳ Ｐゴシック" charset="0"/>
              </a:rPr>
              <a:t> which</a:t>
            </a:r>
            <a:r>
              <a:rPr lang="en-US" b="0" i="0" kern="1200" dirty="0">
                <a:solidFill>
                  <a:schemeClr val="tx1"/>
                </a:solidFill>
                <a:effectLst/>
                <a:latin typeface="BentonSans Book"/>
                <a:ea typeface="ＭＳ Ｐゴシック" charset="0"/>
                <a:cs typeface="ＭＳ Ｐゴシック" charset="0"/>
              </a:rPr>
              <a:t> are created by mixing two of the primary colors.</a:t>
            </a:r>
          </a:p>
          <a:p>
            <a:r>
              <a:rPr lang="en-US" b="0" i="0" kern="1200" dirty="0">
                <a:solidFill>
                  <a:schemeClr val="tx1"/>
                </a:solidFill>
                <a:effectLst/>
                <a:latin typeface="BentonSans Book"/>
                <a:ea typeface="ＭＳ Ｐゴシック" charset="0"/>
                <a:cs typeface="ＭＳ Ｐゴシック" charset="0"/>
              </a:rPr>
              <a:t>There are then six tertiary colors which are created by mixing the primary and secondary colors together.</a:t>
            </a:r>
          </a:p>
          <a:p>
            <a:endParaRPr lang="en-US" b="0" i="0" kern="1200" dirty="0">
              <a:solidFill>
                <a:schemeClr val="tx1"/>
              </a:solidFill>
              <a:effectLst/>
              <a:latin typeface="BentonSans Book"/>
              <a:ea typeface="ＭＳ Ｐゴシック" charset="0"/>
              <a:cs typeface="ＭＳ Ｐゴシック" charset="0"/>
            </a:endParaRPr>
          </a:p>
          <a:p>
            <a:r>
              <a:rPr lang="en-US" b="0" i="0" kern="1200" dirty="0">
                <a:solidFill>
                  <a:schemeClr val="tx1"/>
                </a:solidFill>
                <a:effectLst/>
                <a:latin typeface="BentonSans Book"/>
                <a:ea typeface="ＭＳ Ｐゴシック" charset="0"/>
                <a:cs typeface="ＭＳ Ｐゴシック" charset="0"/>
              </a:rPr>
              <a:t>The</a:t>
            </a:r>
            <a:r>
              <a:rPr lang="en-US" b="0" i="0" kern="1200" baseline="0" dirty="0">
                <a:solidFill>
                  <a:schemeClr val="tx1"/>
                </a:solidFill>
                <a:effectLst/>
                <a:latin typeface="BentonSans Book"/>
                <a:ea typeface="ＭＳ Ｐゴシック" charset="0"/>
                <a:cs typeface="ＭＳ Ｐゴシック" charset="0"/>
              </a:rPr>
              <a:t> color wheel can also be divided  into cool and warm colors.</a:t>
            </a:r>
            <a:endParaRPr lang="en-US" b="0" i="0" kern="1200" dirty="0">
              <a:solidFill>
                <a:schemeClr val="tx1"/>
              </a:solidFill>
              <a:effectLst/>
              <a:latin typeface="BentonSans Book"/>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8341841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variation of the color wheel.</a:t>
            </a:r>
            <a:r>
              <a:rPr lang="en-US" baseline="0" dirty="0"/>
              <a:t> Colors across from each other are complimentary colors and colors next to each other are analogous colors.”</a:t>
            </a:r>
          </a:p>
        </p:txBody>
      </p:sp>
    </p:spTree>
    <p:extLst>
      <p:ext uri="{BB962C8B-B14F-4D97-AF65-F5344CB8AC3E}">
        <p14:creationId xmlns:p14="http://schemas.microsoft.com/office/powerpoint/2010/main" val="2916924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61566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frequent mistakes in data visualization is the use of color. This is one of the most important slides we will cover in the entire course. It will be very important for you to know this slide, not only for the test questions, but also for your work through the course and in your future data visualization work.</a:t>
            </a:r>
          </a:p>
          <a:p>
            <a:endParaRPr lang="en-US" baseline="0" dirty="0"/>
          </a:p>
          <a:p>
            <a:r>
              <a:rPr lang="en-US" baseline="0" dirty="0"/>
              <a:t>The three primary ways you will use color in data visualization is Sequential, Diverging and Categorical. </a:t>
            </a:r>
          </a:p>
          <a:p>
            <a:endParaRPr lang="en-US" baseline="0" dirty="0"/>
          </a:p>
          <a:p>
            <a:r>
              <a:rPr lang="en-US" b="1" baseline="0" dirty="0"/>
              <a:t>Sequential</a:t>
            </a:r>
            <a:r>
              <a:rPr lang="en-US" baseline="0" dirty="0"/>
              <a:t> color encodes a quantitative value from low to high. A great example of this is Sales, which goes from zero to infinity.</a:t>
            </a:r>
          </a:p>
          <a:p>
            <a:r>
              <a:rPr lang="en-US" b="1" baseline="0" dirty="0"/>
              <a:t>Diverging</a:t>
            </a:r>
            <a:r>
              <a:rPr lang="en-US" baseline="0" dirty="0"/>
              <a:t> color encodes a quantitative value but has a midpoint. The midpoint could be zero, for example, displaying Profit. Profit can be positive, encoded in blue with darker blue higher profit. Profit could also be negative, encoded in orange with the darker orange showing a bigger loss. The midpoints does not have to zero. It could be the average, where it shows the average unemployment rate in the country and then one color showing the states below the average and the other color above the average. It could also be a target value, such as last year’s sales or this years projections and the two colors would encode values above and below that target.</a:t>
            </a:r>
          </a:p>
          <a:p>
            <a:r>
              <a:rPr lang="en-US" b="1" baseline="0" dirty="0"/>
              <a:t>Categorical</a:t>
            </a:r>
            <a:r>
              <a:rPr lang="en-US" baseline="0" dirty="0"/>
              <a:t> </a:t>
            </a:r>
            <a:r>
              <a:rPr lang="en-US" baseline="0" dirty="0" smtClean="0"/>
              <a:t>colors encode categories. Apples, bananas, oranges, pears, or shoes, socks, shirts and ties. It would be very difficult to use a sequential color scheme for categories and trying to figure out which shade of blue means </a:t>
            </a:r>
            <a:r>
              <a:rPr lang="en-US" baseline="0" dirty="0" err="1" smtClean="0"/>
              <a:t>shirst</a:t>
            </a:r>
            <a:r>
              <a:rPr lang="en-US" baseline="0" dirty="0" smtClean="0"/>
              <a:t> or pants.</a:t>
            </a:r>
          </a:p>
          <a:p>
            <a:r>
              <a:rPr lang="en-US" b="0" baseline="0" dirty="0" smtClean="0"/>
              <a:t>A </a:t>
            </a:r>
            <a:r>
              <a:rPr lang="en-US" b="1" baseline="0" dirty="0" smtClean="0"/>
              <a:t>Highlight</a:t>
            </a:r>
            <a:r>
              <a:rPr lang="en-US" b="0" baseline="0" dirty="0" smtClean="0"/>
              <a:t> color is used to highlight one data point or category. For example, if you have 50 lines, each representing one state, then you might highlight one state. This allows the reader to see for example California versus all of the other states. </a:t>
            </a:r>
          </a:p>
          <a:p>
            <a:r>
              <a:rPr lang="en-US" b="1" baseline="0" dirty="0" smtClean="0"/>
              <a:t>Alerting</a:t>
            </a:r>
            <a:r>
              <a:rPr lang="en-US" b="0" baseline="0" dirty="0" smtClean="0"/>
              <a:t> colors are used to draw the readers attention, similar to Highlight, but in this case it’s done with an alarming or alerting color to tell the reader that something is wrong. It needs the readers attention. Note that in Western culture that red is often associated with bad. This may not be the case in other countries (ex. China). Bright alerting colors could be red, orange or yellow.</a:t>
            </a:r>
            <a:endParaRPr lang="en-US" b="1" dirty="0"/>
          </a:p>
        </p:txBody>
      </p:sp>
    </p:spTree>
    <p:extLst>
      <p:ext uri="{BB962C8B-B14F-4D97-AF65-F5344CB8AC3E}">
        <p14:creationId xmlns:p14="http://schemas.microsoft.com/office/powerpoint/2010/main" val="29477986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the class what does color represent. It represents quarters]</a:t>
            </a:r>
          </a:p>
          <a:p>
            <a:endParaRPr lang="en-US" baseline="0" dirty="0"/>
          </a:p>
          <a:p>
            <a:r>
              <a:rPr lang="en-US" baseline="0" dirty="0"/>
              <a:t>Is this the best way to encode color in the data?</a:t>
            </a:r>
            <a:endParaRPr lang="en-US" dirty="0"/>
          </a:p>
        </p:txBody>
      </p:sp>
    </p:spTree>
    <p:extLst>
      <p:ext uri="{BB962C8B-B14F-4D97-AF65-F5344CB8AC3E}">
        <p14:creationId xmlns:p14="http://schemas.microsoft.com/office/powerpoint/2010/main" val="7326768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90290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dirty="0"/>
              <a:t>Color value can be very useful to encode quantitative value, for example in a sequential or diverging color scheme.</a:t>
            </a:r>
          </a:p>
          <a:p>
            <a:endParaRPr lang="en-US" dirty="0"/>
          </a:p>
        </p:txBody>
      </p:sp>
    </p:spTree>
    <p:extLst>
      <p:ext uri="{BB962C8B-B14F-4D97-AF65-F5344CB8AC3E}">
        <p14:creationId xmlns:p14="http://schemas.microsoft.com/office/powerpoint/2010/main" val="30923159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4625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p>
          <a:p>
            <a:endParaRPr lang="en-US" dirty="0" smtClean="0"/>
          </a:p>
          <a:p>
            <a:r>
              <a:rPr lang="en-US" dirty="0" smtClean="0"/>
              <a:t>These can be updated with the most recent jobs by searching “Data Visualization” on Indeed.com</a:t>
            </a:r>
            <a:endParaRPr lang="en-US" dirty="0"/>
          </a:p>
        </p:txBody>
      </p:sp>
    </p:spTree>
    <p:extLst>
      <p:ext uri="{BB962C8B-B14F-4D97-AF65-F5344CB8AC3E}">
        <p14:creationId xmlns:p14="http://schemas.microsoft.com/office/powerpoint/2010/main" val="8591961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Texture is another </a:t>
            </a:r>
            <a:r>
              <a:rPr lang="en-US" dirty="0" err="1"/>
              <a:t>preattentive</a:t>
            </a:r>
            <a:r>
              <a:rPr lang="en-US" dirty="0"/>
              <a:t> attributes.</a:t>
            </a:r>
            <a:r>
              <a:rPr lang="en-US" baseline="0" dirty="0"/>
              <a:t> It was common to use texture in data visualization when printers only printed in black and white. Some tools offer texture (Excel and PowerPoint), but other tools don’t (ex. Tableau).</a:t>
            </a:r>
            <a:endParaRPr lang="en-US" dirty="0"/>
          </a:p>
        </p:txBody>
      </p:sp>
    </p:spTree>
    <p:extLst>
      <p:ext uri="{BB962C8B-B14F-4D97-AF65-F5344CB8AC3E}">
        <p14:creationId xmlns:p14="http://schemas.microsoft.com/office/powerpoint/2010/main" val="11106900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one to just keep in the back</a:t>
            </a:r>
            <a:r>
              <a:rPr lang="en-US" baseline="0" dirty="0"/>
              <a:t> of your mind. It could be useful to encode categorical data, but not quantitative data.</a:t>
            </a:r>
            <a:endParaRPr lang="en-US" dirty="0"/>
          </a:p>
        </p:txBody>
      </p:sp>
    </p:spTree>
    <p:extLst>
      <p:ext uri="{BB962C8B-B14F-4D97-AF65-F5344CB8AC3E}">
        <p14:creationId xmlns:p14="http://schemas.microsoft.com/office/powerpoint/2010/main" val="27851361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can be used to encode</a:t>
            </a:r>
            <a:r>
              <a:rPr lang="en-US" baseline="0" dirty="0"/>
              <a:t> both categorical or quantitative data. Note that size is not a good for making precise quantitative comparisons. </a:t>
            </a:r>
            <a:endParaRPr lang="en-US" dirty="0"/>
          </a:p>
        </p:txBody>
      </p:sp>
    </p:spTree>
    <p:extLst>
      <p:ext uri="{BB962C8B-B14F-4D97-AF65-F5344CB8AC3E}">
        <p14:creationId xmlns:p14="http://schemas.microsoft.com/office/powerpoint/2010/main" val="29191076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it’s easy to see that the one square is smaller than the others, but it’s hard to quantify that amount. Is it one third the size? Or one fourth? [it’s neither]</a:t>
            </a:r>
          </a:p>
        </p:txBody>
      </p:sp>
    </p:spTree>
    <p:extLst>
      <p:ext uri="{BB962C8B-B14F-4D97-AF65-F5344CB8AC3E}">
        <p14:creationId xmlns:p14="http://schemas.microsoft.com/office/powerpoint/2010/main" val="2041162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dirty="0"/>
              <a:t>On the other hand, length</a:t>
            </a:r>
            <a:r>
              <a:rPr lang="en-US" baseline="0" dirty="0"/>
              <a:t>/height from a common baseline and </a:t>
            </a:r>
            <a:r>
              <a:rPr lang="en-US" b="1" baseline="0" dirty="0"/>
              <a:t>position</a:t>
            </a:r>
            <a:r>
              <a:rPr lang="en-US" baseline="0" dirty="0"/>
              <a:t> are much better for showing precise quantitative comparisons.</a:t>
            </a:r>
            <a:endParaRPr lang="en-US" dirty="0"/>
          </a:p>
          <a:p>
            <a:endParaRPr lang="en-US" dirty="0"/>
          </a:p>
        </p:txBody>
      </p:sp>
    </p:spTree>
    <p:extLst>
      <p:ext uri="{BB962C8B-B14F-4D97-AF65-F5344CB8AC3E}">
        <p14:creationId xmlns:p14="http://schemas.microsoft.com/office/powerpoint/2010/main" val="30904379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when</a:t>
            </a:r>
            <a:r>
              <a:rPr lang="en-US" baseline="0" dirty="0"/>
              <a:t> using position that we can see even the smallest differences between the squares. Which square is positioned further to the right?</a:t>
            </a:r>
            <a:endParaRPr lang="en-US" dirty="0"/>
          </a:p>
        </p:txBody>
      </p:sp>
    </p:spTree>
    <p:extLst>
      <p:ext uri="{BB962C8B-B14F-4D97-AF65-F5344CB8AC3E}">
        <p14:creationId xmlns:p14="http://schemas.microsoft.com/office/powerpoint/2010/main" val="26307361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is ordered alphabetically. Notice how hard it is to answer these</a:t>
            </a:r>
            <a:r>
              <a:rPr lang="en-US" baseline="0" dirty="0" smtClean="0"/>
              <a:t> questions quickly and accurately.</a:t>
            </a:r>
          </a:p>
          <a:p>
            <a:endParaRPr lang="en-US" baseline="0" dirty="0" smtClean="0"/>
          </a:p>
          <a:p>
            <a:r>
              <a:rPr lang="en-US" baseline="0" dirty="0" smtClean="0"/>
              <a:t>What is the top provider?</a:t>
            </a:r>
          </a:p>
          <a:p>
            <a:r>
              <a:rPr lang="en-US" baseline="0" dirty="0" smtClean="0"/>
              <a:t>What is the bottom provider?</a:t>
            </a:r>
          </a:p>
          <a:p>
            <a:r>
              <a:rPr lang="en-US" baseline="0" dirty="0" smtClean="0"/>
              <a:t>What are the top three providers?</a:t>
            </a:r>
          </a:p>
          <a:p>
            <a:r>
              <a:rPr lang="en-US" baseline="0" dirty="0" smtClean="0"/>
              <a:t>What are the bottom three providers?</a:t>
            </a:r>
          </a:p>
          <a:p>
            <a:r>
              <a:rPr lang="en-US" baseline="0" dirty="0" smtClean="0"/>
              <a:t>What rank is Humana?</a:t>
            </a:r>
            <a:endParaRPr lang="en-US" dirty="0"/>
          </a:p>
        </p:txBody>
      </p:sp>
    </p:spTree>
    <p:extLst>
      <p:ext uri="{BB962C8B-B14F-4D97-AF65-F5344CB8AC3E}">
        <p14:creationId xmlns:p14="http://schemas.microsoft.com/office/powerpoint/2010/main" val="9766593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order the chart based on the data and ask the same</a:t>
            </a:r>
            <a:r>
              <a:rPr lang="en-US" baseline="0" dirty="0" smtClean="0"/>
              <a:t> questions.</a:t>
            </a:r>
          </a:p>
          <a:p>
            <a:endParaRPr lang="en-US" baseline="0" dirty="0" smtClean="0"/>
          </a:p>
          <a:p>
            <a:r>
              <a:rPr lang="en-US" baseline="0" dirty="0" smtClean="0"/>
              <a:t>What is the top provider?</a:t>
            </a:r>
          </a:p>
          <a:p>
            <a:r>
              <a:rPr lang="en-US" baseline="0" dirty="0" smtClean="0"/>
              <a:t>What is the bottom provider?</a:t>
            </a:r>
          </a:p>
          <a:p>
            <a:r>
              <a:rPr lang="en-US" baseline="0" dirty="0" smtClean="0"/>
              <a:t>What are the top three providers?</a:t>
            </a:r>
          </a:p>
          <a:p>
            <a:r>
              <a:rPr lang="en-US" baseline="0" dirty="0" smtClean="0"/>
              <a:t>What are the bottom three providers?</a:t>
            </a:r>
            <a:endParaRPr lang="en-US" dirty="0" smtClean="0"/>
          </a:p>
          <a:p>
            <a:pPr marL="0" marR="0" lvl="0" indent="0" algn="l" defTabSz="1304925" rtl="0" eaLnBrk="1" fontAlgn="base" latinLnBrk="0" hangingPunct="1">
              <a:lnSpc>
                <a:spcPct val="100000"/>
              </a:lnSpc>
              <a:spcBef>
                <a:spcPct val="30000"/>
              </a:spcBef>
              <a:spcAft>
                <a:spcPct val="0"/>
              </a:spcAft>
              <a:buClrTx/>
              <a:buSzTx/>
              <a:buFontTx/>
              <a:buNone/>
              <a:tabLst/>
              <a:defRPr/>
            </a:pPr>
            <a:r>
              <a:rPr lang="en-US" baseline="0" dirty="0" smtClean="0"/>
              <a:t>What rank is Humana?</a:t>
            </a:r>
            <a:endParaRPr lang="en-US" baseline="0" dirty="0"/>
          </a:p>
          <a:p>
            <a:pPr marL="0" marR="0" lvl="0" indent="0" algn="l" defTabSz="1304925" rtl="0" eaLnBrk="1" fontAlgn="base" latinLnBrk="0" hangingPunct="1">
              <a:lnSpc>
                <a:spcPct val="100000"/>
              </a:lnSpc>
              <a:spcBef>
                <a:spcPct val="30000"/>
              </a:spcBef>
              <a:spcAft>
                <a:spcPct val="0"/>
              </a:spcAft>
              <a:buClrTx/>
              <a:buSzTx/>
              <a:buFontTx/>
              <a:buNone/>
              <a:tabLst/>
              <a:defRPr/>
            </a:pPr>
            <a:endParaRPr lang="en-US" baseline="0" dirty="0"/>
          </a:p>
          <a:p>
            <a:pPr marL="0" marR="0" lvl="0" indent="0" algn="l" defTabSz="1304925" rtl="0" eaLnBrk="1" fontAlgn="base" latinLnBrk="0" hangingPunct="1">
              <a:lnSpc>
                <a:spcPct val="100000"/>
              </a:lnSpc>
              <a:spcBef>
                <a:spcPct val="30000"/>
              </a:spcBef>
              <a:spcAft>
                <a:spcPct val="0"/>
              </a:spcAft>
              <a:buClrTx/>
              <a:buSzTx/>
              <a:buFontTx/>
              <a:buNone/>
              <a:tabLst/>
              <a:defRPr/>
            </a:pPr>
            <a:r>
              <a:rPr lang="en-US" baseline="0" dirty="0" smtClean="0"/>
              <a:t>We can answer all of these questions much more quickly and more accurately.</a:t>
            </a:r>
            <a:endParaRPr lang="en-US" dirty="0" smtClean="0"/>
          </a:p>
        </p:txBody>
      </p:sp>
    </p:spTree>
    <p:extLst>
      <p:ext uri="{BB962C8B-B14F-4D97-AF65-F5344CB8AC3E}">
        <p14:creationId xmlns:p14="http://schemas.microsoft.com/office/powerpoint/2010/main" val="32143469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p>
          <a:p>
            <a:endParaRPr lang="en-US" dirty="0" smtClean="0"/>
          </a:p>
          <a:p>
            <a:r>
              <a:rPr lang="en-US" dirty="0" smtClean="0"/>
              <a:t>This is a short video by Column5 about data visualization (2 minutes).</a:t>
            </a:r>
            <a:endParaRPr lang="en-US" dirty="0"/>
          </a:p>
        </p:txBody>
      </p:sp>
    </p:spTree>
    <p:extLst>
      <p:ext uri="{BB962C8B-B14F-4D97-AF65-F5344CB8AC3E}">
        <p14:creationId xmlns:p14="http://schemas.microsoft.com/office/powerpoint/2010/main" val="32642524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“Daniel </a:t>
            </a:r>
            <a:r>
              <a:rPr lang="en-US" smtClean="0"/>
              <a:t>Kahneman</a:t>
            </a:r>
            <a:r>
              <a:rPr lang="en-US" dirty="0" smtClean="0"/>
              <a:t> describes these</a:t>
            </a:r>
            <a:r>
              <a:rPr lang="en-US" baseline="0" dirty="0" smtClean="0"/>
              <a:t> two systems in his book </a:t>
            </a:r>
            <a:r>
              <a:rPr lang="en-US" i="1" baseline="0" dirty="0" smtClean="0"/>
              <a:t>Thinking Fast and Slow</a:t>
            </a:r>
            <a:r>
              <a:rPr lang="en-US" baseline="0" dirty="0" smtClean="0"/>
              <a:t>.”</a:t>
            </a:r>
            <a:endParaRPr lang="en-US" dirty="0"/>
          </a:p>
        </p:txBody>
      </p:sp>
    </p:spTree>
    <p:extLst>
      <p:ext uri="{BB962C8B-B14F-4D97-AF65-F5344CB8AC3E}">
        <p14:creationId xmlns:p14="http://schemas.microsoft.com/office/powerpoint/2010/main" val="699636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7769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4110817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99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82880"/>
            <a:ext cx="11704320" cy="609600"/>
          </a:xfrm>
          <a:prstGeom prst="rect">
            <a:avLst/>
          </a:prstGeom>
        </p:spPr>
        <p:txBody>
          <a:bodyPr/>
          <a:lstStyle>
            <a:lvl1pPr>
              <a:defRPr>
                <a:latin typeface="Merriweather Heavy Italic"/>
              </a:defRPr>
            </a:lvl1pPr>
          </a:lstStyle>
          <a:p>
            <a:r>
              <a:rPr lang="en-US" dirty="0"/>
              <a:t>Click to edit Master title style</a:t>
            </a:r>
          </a:p>
        </p:txBody>
      </p:sp>
      <p:sp>
        <p:nvSpPr>
          <p:cNvPr id="3" name="Content Placeholder 2"/>
          <p:cNvSpPr>
            <a:spLocks noGrp="1"/>
          </p:cNvSpPr>
          <p:nvPr>
            <p:ph idx="1"/>
          </p:nvPr>
        </p:nvSpPr>
        <p:spPr>
          <a:xfrm>
            <a:off x="1219200" y="914400"/>
            <a:ext cx="12070080" cy="6126480"/>
          </a:xfrm>
          <a:prstGeom prst="rect">
            <a:avLst/>
          </a:prstGeom>
        </p:spPr>
        <p:txBody>
          <a:bodyPr/>
          <a:lstStyle>
            <a:lvl1pPr>
              <a:defRPr>
                <a:latin typeface="Merriweather Heavy Italic"/>
              </a:defRPr>
            </a:lvl1pPr>
            <a:lvl2pPr>
              <a:defRPr>
                <a:latin typeface="Merriweather Heavy Italic"/>
              </a:defRPr>
            </a:lvl2pPr>
            <a:lvl3pPr>
              <a:defRPr>
                <a:latin typeface="Merriweather Heavy Italic"/>
              </a:defRPr>
            </a:lvl3pPr>
            <a:lvl4pPr>
              <a:defRPr>
                <a:latin typeface="Merriweather Heavy Italic"/>
              </a:defRPr>
            </a:lvl4pPr>
            <a:lvl5pPr>
              <a:defRPr>
                <a:latin typeface="Merriweather Heavy Ital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131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43708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275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4876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065286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1554584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546907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1832717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a:prstGeom prst="rect">
            <a:avLst/>
          </a:prstGeo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3888550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390122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374792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333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16768926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413385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09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346836"/>
            <a:ext cx="1243584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BentonSans Book"/>
              </a:defRPr>
            </a:lvl1pPr>
          </a:lstStyle>
          <a:p>
            <a:fld id="{4CA7A5A3-3104-47FA-8711-B264DD835C83}" type="datetimeFigureOut">
              <a:rPr lang="en-US" smtClean="0">
                <a:solidFill>
                  <a:prstClr val="black">
                    <a:tint val="75000"/>
                  </a:prstClr>
                </a:solidFill>
              </a:rPr>
              <a:pPr/>
              <a:t>8/1/2017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BentonSans Book"/>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BentonSans Book"/>
              </a:defRPr>
            </a:lvl1pPr>
          </a:lstStyle>
          <a:p>
            <a:fld id="{FDE6BF65-5B03-405A-A475-A9522EE86E7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443626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3943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169" fontAlgn="auto">
              <a:spcBef>
                <a:spcPts val="0"/>
              </a:spcBef>
              <a:spcAft>
                <a:spcPts val="0"/>
              </a:spcAft>
              <a:defRPr/>
            </a:pPr>
            <a:endParaRPr lang="en-US" sz="2000" b="1" dirty="0">
              <a:solidFill>
                <a:prstClr val="white"/>
              </a:solidFill>
              <a:latin typeface="BentonSans Book"/>
            </a:endParaRPr>
          </a:p>
        </p:txBody>
      </p:sp>
    </p:spTree>
    <p:extLst>
      <p:ext uri="{BB962C8B-B14F-4D97-AF65-F5344CB8AC3E}">
        <p14:creationId xmlns:p14="http://schemas.microsoft.com/office/powerpoint/2010/main" val="1426216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025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Rectangle 1"/>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71751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19726451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7"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38"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261" r:id="rId7"/>
    <p:sldLayoutId id="2147484137" r:id="rId8"/>
    <p:sldLayoutId id="2147484138" r:id="rId9"/>
    <p:sldLayoutId id="2147484139" r:id="rId10"/>
    <p:sldLayoutId id="2147484140" r:id="rId11"/>
    <p:sldLayoutId id="2147484141" r:id="rId12"/>
    <p:sldLayoutId id="2147484142" r:id="rId13"/>
    <p:sldLayoutId id="2147484143" r:id="rId14"/>
    <p:sldLayoutId id="2147484144" r:id="rId15"/>
    <p:sldLayoutId id="2147484145" r:id="rId16"/>
    <p:sldLayoutId id="2147484146" r:id="rId17"/>
    <p:sldLayoutId id="2147484149" r:id="rId18"/>
    <p:sldLayoutId id="2147484154" r:id="rId19"/>
    <p:sldLayoutId id="2147484153" r:id="rId20"/>
    <p:sldLayoutId id="2147484155" r:id="rId21"/>
    <p:sldLayoutId id="2147484161" r:id="rId22"/>
    <p:sldLayoutId id="2147484162" r:id="rId23"/>
    <p:sldLayoutId id="2147484176" r:id="rId24"/>
    <p:sldLayoutId id="2147484192" r:id="rId25"/>
    <p:sldLayoutId id="2147484193" r:id="rId26"/>
    <p:sldLayoutId id="2147484194" r:id="rId27"/>
    <p:sldLayoutId id="2147484195" r:id="rId28"/>
    <p:sldLayoutId id="2147484196" r:id="rId29"/>
    <p:sldLayoutId id="2147484197" r:id="rId30"/>
    <p:sldLayoutId id="2147484198" r:id="rId31"/>
    <p:sldLayoutId id="2147484199" r:id="rId32"/>
    <p:sldLayoutId id="2147484200" r:id="rId33"/>
    <p:sldLayoutId id="2147484201" r:id="rId34"/>
    <p:sldLayoutId id="2147484189" r:id="rId35"/>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2"/>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2"/>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pPr defTabSz="1097280" fontAlgn="auto">
              <a:spcBef>
                <a:spcPts val="0"/>
              </a:spcBef>
              <a:spcAft>
                <a:spcPts val="0"/>
              </a:spcAft>
            </a:pPr>
            <a:fld id="{4CA7A5A3-3104-47FA-8711-B264DD835C83}" type="datetimeFigureOut">
              <a:rPr lang="en-US" smtClean="0">
                <a:solidFill>
                  <a:prstClr val="black">
                    <a:tint val="75000"/>
                  </a:prstClr>
                </a:solidFill>
                <a:latin typeface="Calibri" panose="020F0502020204030204"/>
                <a:ea typeface="+mn-ea"/>
                <a:cs typeface="+mn-cs"/>
              </a:rPr>
              <a:pPr defTabSz="1097280" fontAlgn="auto">
                <a:spcBef>
                  <a:spcPts val="0"/>
                </a:spcBef>
                <a:spcAft>
                  <a:spcPts val="0"/>
                </a:spcAft>
              </a:pPr>
              <a:t>8/1/2017</a:t>
            </a:fld>
            <a:endParaRPr lang="en-US">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4846320" y="7627622"/>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pPr defTabSz="1097280" fontAlgn="auto">
              <a:spcBef>
                <a:spcPts val="0"/>
              </a:spcBef>
              <a:spcAft>
                <a:spcPts val="0"/>
              </a:spcAft>
            </a:pPr>
            <a:endParaRPr lang="en-US">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10332720" y="7627622"/>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pPr defTabSz="1097280" fontAlgn="auto">
              <a:spcBef>
                <a:spcPts val="0"/>
              </a:spcBef>
              <a:spcAft>
                <a:spcPts val="0"/>
              </a:spcAft>
            </a:pPr>
            <a:fld id="{FDE6BF65-5B03-405A-A475-A9522EE86E74}" type="slidenum">
              <a:rPr lang="en-US" smtClean="0">
                <a:solidFill>
                  <a:prstClr val="black">
                    <a:tint val="75000"/>
                  </a:prstClr>
                </a:solidFill>
                <a:latin typeface="Calibri" panose="020F0502020204030204"/>
                <a:ea typeface="+mn-ea"/>
                <a:cs typeface="+mn-cs"/>
              </a:rPr>
              <a:pPr defTabSz="1097280" fontAlgn="auto">
                <a:spcBef>
                  <a:spcPts val="0"/>
                </a:spcBef>
                <a:spcAft>
                  <a:spcPts val="0"/>
                </a:spcAft>
              </a:pPr>
              <a:t>‹#›</a:t>
            </a:fld>
            <a:endParaRPr lang="en-US">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72087466"/>
      </p:ext>
    </p:extLst>
  </p:cSld>
  <p:clrMap bg1="lt1" tx1="dk1" bg2="lt2" tx2="dk2" accent1="accent1" accent2="accent2" accent3="accent3" accent4="accent4" accent5="accent5" accent6="accent6" hlink="hlink" folHlink="folHlink"/>
  <p:sldLayoutIdLst>
    <p:sldLayoutId id="2147484178" r:id="rId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280375"/>
      </p:ext>
    </p:extLst>
  </p:cSld>
  <p:clrMap bg1="lt1" tx1="dk1" bg2="lt2" tx2="dk2" accent1="accent1" accent2="accent2" accent3="accent3" accent4="accent4" accent5="accent5" accent6="accent6" hlink="hlink" folHlink="folHlink"/>
  <p:sldLayoutIdLst>
    <p:sldLayoutId id="2147484206" r:id="rId1"/>
  </p:sldLayoutIdLst>
  <p:txStyles>
    <p:titleStyle>
      <a:lvl1pPr algn="l" rtl="0" eaLnBrk="1" fontAlgn="base" hangingPunct="1">
        <a:spcBef>
          <a:spcPct val="0"/>
        </a:spcBef>
        <a:spcAft>
          <a:spcPct val="0"/>
        </a:spcAft>
        <a:defRPr sz="4320" b="1">
          <a:solidFill>
            <a:srgbClr val="080808"/>
          </a:solidFill>
          <a:latin typeface="Calibri"/>
          <a:ea typeface="+mj-ea"/>
          <a:cs typeface="Calibri"/>
        </a:defRPr>
      </a:lvl1pPr>
      <a:lvl2pPr algn="l" rtl="0" eaLnBrk="1" fontAlgn="base" hangingPunct="1">
        <a:spcBef>
          <a:spcPct val="0"/>
        </a:spcBef>
        <a:spcAft>
          <a:spcPct val="0"/>
        </a:spcAft>
        <a:defRPr sz="4320" b="1">
          <a:solidFill>
            <a:srgbClr val="080808"/>
          </a:solidFill>
          <a:latin typeface="Arial" charset="0"/>
        </a:defRPr>
      </a:lvl2pPr>
      <a:lvl3pPr algn="l" rtl="0" eaLnBrk="1" fontAlgn="base" hangingPunct="1">
        <a:spcBef>
          <a:spcPct val="0"/>
        </a:spcBef>
        <a:spcAft>
          <a:spcPct val="0"/>
        </a:spcAft>
        <a:defRPr sz="4320" b="1">
          <a:solidFill>
            <a:srgbClr val="080808"/>
          </a:solidFill>
          <a:latin typeface="Arial" charset="0"/>
        </a:defRPr>
      </a:lvl3pPr>
      <a:lvl4pPr algn="l" rtl="0" eaLnBrk="1" fontAlgn="base" hangingPunct="1">
        <a:spcBef>
          <a:spcPct val="0"/>
        </a:spcBef>
        <a:spcAft>
          <a:spcPct val="0"/>
        </a:spcAft>
        <a:defRPr sz="4320" b="1">
          <a:solidFill>
            <a:srgbClr val="080808"/>
          </a:solidFill>
          <a:latin typeface="Arial" charset="0"/>
        </a:defRPr>
      </a:lvl4pPr>
      <a:lvl5pPr algn="l" rtl="0" eaLnBrk="1" fontAlgn="base" hangingPunct="1">
        <a:spcBef>
          <a:spcPct val="0"/>
        </a:spcBef>
        <a:spcAft>
          <a:spcPct val="0"/>
        </a:spcAft>
        <a:defRPr sz="4320" b="1">
          <a:solidFill>
            <a:srgbClr val="080808"/>
          </a:solidFill>
          <a:latin typeface="Arial" charset="0"/>
        </a:defRPr>
      </a:lvl5pPr>
      <a:lvl6pPr marL="548640" algn="l" rtl="0" eaLnBrk="1" fontAlgn="base" hangingPunct="1">
        <a:spcBef>
          <a:spcPct val="0"/>
        </a:spcBef>
        <a:spcAft>
          <a:spcPct val="0"/>
        </a:spcAft>
        <a:defRPr sz="4320" b="1">
          <a:solidFill>
            <a:srgbClr val="080808"/>
          </a:solidFill>
          <a:latin typeface="Arial" charset="0"/>
        </a:defRPr>
      </a:lvl6pPr>
      <a:lvl7pPr marL="1097280" algn="l" rtl="0" eaLnBrk="1" fontAlgn="base" hangingPunct="1">
        <a:spcBef>
          <a:spcPct val="0"/>
        </a:spcBef>
        <a:spcAft>
          <a:spcPct val="0"/>
        </a:spcAft>
        <a:defRPr sz="4320" b="1">
          <a:solidFill>
            <a:srgbClr val="080808"/>
          </a:solidFill>
          <a:latin typeface="Arial" charset="0"/>
        </a:defRPr>
      </a:lvl7pPr>
      <a:lvl8pPr marL="1645920" algn="l" rtl="0" eaLnBrk="1" fontAlgn="base" hangingPunct="1">
        <a:spcBef>
          <a:spcPct val="0"/>
        </a:spcBef>
        <a:spcAft>
          <a:spcPct val="0"/>
        </a:spcAft>
        <a:defRPr sz="4320" b="1">
          <a:solidFill>
            <a:srgbClr val="080808"/>
          </a:solidFill>
          <a:latin typeface="Arial" charset="0"/>
        </a:defRPr>
      </a:lvl8pPr>
      <a:lvl9pPr marL="2194560" algn="l" rtl="0" eaLnBrk="1" fontAlgn="base" hangingPunct="1">
        <a:spcBef>
          <a:spcPct val="0"/>
        </a:spcBef>
        <a:spcAft>
          <a:spcPct val="0"/>
        </a:spcAft>
        <a:defRPr sz="4320" b="1">
          <a:solidFill>
            <a:srgbClr val="080808"/>
          </a:solidFill>
          <a:latin typeface="Arial" charset="0"/>
        </a:defRPr>
      </a:lvl9pPr>
    </p:titleStyle>
    <p:bodyStyle>
      <a:lvl1pPr marL="411480" indent="-411480" algn="l" rtl="0" eaLnBrk="1" fontAlgn="base" hangingPunct="1">
        <a:spcBef>
          <a:spcPct val="20000"/>
        </a:spcBef>
        <a:spcAft>
          <a:spcPct val="0"/>
        </a:spcAft>
        <a:buChar char="•"/>
        <a:defRPr sz="3360">
          <a:solidFill>
            <a:srgbClr val="080808"/>
          </a:solidFill>
          <a:latin typeface="Calibri"/>
          <a:ea typeface="+mn-ea"/>
          <a:cs typeface="Calibri"/>
        </a:defRPr>
      </a:lvl1pPr>
      <a:lvl2pPr marL="891540" indent="-342900" algn="l" rtl="0" eaLnBrk="1" fontAlgn="base" hangingPunct="1">
        <a:spcBef>
          <a:spcPct val="20000"/>
        </a:spcBef>
        <a:spcAft>
          <a:spcPct val="0"/>
        </a:spcAft>
        <a:buChar char="–"/>
        <a:defRPr sz="2880" b="1">
          <a:solidFill>
            <a:srgbClr val="080808"/>
          </a:solidFill>
          <a:latin typeface="Calibri"/>
          <a:cs typeface="Calibri"/>
        </a:defRPr>
      </a:lvl2pPr>
      <a:lvl3pPr marL="1371600" indent="-274320" algn="l" rtl="0" eaLnBrk="1" fontAlgn="base" hangingPunct="1">
        <a:spcBef>
          <a:spcPct val="20000"/>
        </a:spcBef>
        <a:spcAft>
          <a:spcPct val="0"/>
        </a:spcAft>
        <a:buChar char="•"/>
        <a:defRPr sz="2880">
          <a:solidFill>
            <a:srgbClr val="080808"/>
          </a:solidFill>
          <a:latin typeface="Calibri"/>
          <a:cs typeface="Calibri"/>
        </a:defRPr>
      </a:lvl3pPr>
      <a:lvl4pPr marL="1920240" indent="-274320" algn="l" rtl="0" eaLnBrk="1" fontAlgn="base" hangingPunct="1">
        <a:spcBef>
          <a:spcPct val="20000"/>
        </a:spcBef>
        <a:spcAft>
          <a:spcPct val="0"/>
        </a:spcAft>
        <a:buChar char="–"/>
        <a:defRPr sz="2400">
          <a:solidFill>
            <a:srgbClr val="080808"/>
          </a:solidFill>
          <a:latin typeface="Calibri"/>
          <a:cs typeface="Calibri"/>
        </a:defRPr>
      </a:lvl4pPr>
      <a:lvl5pPr marL="2468880" indent="-274320" algn="l" rtl="0" eaLnBrk="1" fontAlgn="base" hangingPunct="1">
        <a:spcBef>
          <a:spcPct val="20000"/>
        </a:spcBef>
        <a:spcAft>
          <a:spcPct val="0"/>
        </a:spcAft>
        <a:buChar char="»"/>
        <a:defRPr sz="2400">
          <a:solidFill>
            <a:srgbClr val="080808"/>
          </a:solidFill>
          <a:latin typeface="Calibri"/>
          <a:cs typeface="Calibri"/>
        </a:defRPr>
      </a:lvl5pPr>
      <a:lvl6pPr marL="3017520" indent="-274320" algn="l" rtl="0" eaLnBrk="1" fontAlgn="base" hangingPunct="1">
        <a:spcBef>
          <a:spcPct val="20000"/>
        </a:spcBef>
        <a:spcAft>
          <a:spcPct val="0"/>
        </a:spcAft>
        <a:buChar char="»"/>
        <a:defRPr sz="2400">
          <a:solidFill>
            <a:srgbClr val="080808"/>
          </a:solidFill>
          <a:latin typeface="+mn-lt"/>
        </a:defRPr>
      </a:lvl6pPr>
      <a:lvl7pPr marL="3566160" indent="-274320" algn="l" rtl="0" eaLnBrk="1" fontAlgn="base" hangingPunct="1">
        <a:spcBef>
          <a:spcPct val="20000"/>
        </a:spcBef>
        <a:spcAft>
          <a:spcPct val="0"/>
        </a:spcAft>
        <a:buChar char="»"/>
        <a:defRPr sz="2400">
          <a:solidFill>
            <a:srgbClr val="080808"/>
          </a:solidFill>
          <a:latin typeface="+mn-lt"/>
        </a:defRPr>
      </a:lvl7pPr>
      <a:lvl8pPr marL="4114800" indent="-274320" algn="l" rtl="0" eaLnBrk="1" fontAlgn="base" hangingPunct="1">
        <a:spcBef>
          <a:spcPct val="20000"/>
        </a:spcBef>
        <a:spcAft>
          <a:spcPct val="0"/>
        </a:spcAft>
        <a:buChar char="»"/>
        <a:defRPr sz="2400">
          <a:solidFill>
            <a:srgbClr val="080808"/>
          </a:solidFill>
          <a:latin typeface="+mn-lt"/>
        </a:defRPr>
      </a:lvl8pPr>
      <a:lvl9pPr marL="4663440" indent="-274320" algn="l" rtl="0" eaLnBrk="1" fontAlgn="base" hangingPunct="1">
        <a:spcBef>
          <a:spcPct val="20000"/>
        </a:spcBef>
        <a:spcAft>
          <a:spcPct val="0"/>
        </a:spcAft>
        <a:buChar char="»"/>
        <a:defRPr sz="2400">
          <a:solidFill>
            <a:srgbClr val="080808"/>
          </a:solidFill>
          <a:latin typeface="+mn-lt"/>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027" name="Picture 7" descr="tableau_white.eps"/>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669839" y="7724776"/>
            <a:ext cx="1727200" cy="360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1866912"/>
      </p:ext>
    </p:extLst>
  </p:cSld>
  <p:clrMap bg1="lt1" tx1="dk1" bg2="lt2" tx2="dk2" accent1="accent1" accent2="accent2" accent3="accent3" accent4="accent4" accent5="accent5" accent6="accent6" hlink="hlink" folHlink="folHlink"/>
  <p:sldLayoutIdLst>
    <p:sldLayoutId id="2147484225" r:id="rId1"/>
  </p:sldLayoutIdLst>
  <p:txStyles>
    <p:titleStyle>
      <a:lvl1pPr algn="l" defTabSz="1304873"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873"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873"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873"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873"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182" algn="l" defTabSz="1304873"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364" algn="l" defTabSz="1304873"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545" algn="l" defTabSz="1304873"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727" algn="l" defTabSz="1304873"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30" indent="-488930" algn="l" defTabSz="1304873"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08" indent="-407971" algn="l" defTabSz="1304873"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885" indent="-325424" algn="l" defTabSz="1304873"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321" indent="-325424" algn="l" defTabSz="1304873"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345" indent="-325424" algn="l" defTabSz="1304873"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1962" indent="-326542" algn="l" defTabSz="1306169"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046" indent="-326542" algn="l" defTabSz="1306169"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130" indent="-326542" algn="l" defTabSz="1306169"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214" indent="-326542" algn="l" defTabSz="1306169"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169" rtl="0" eaLnBrk="1" latinLnBrk="0" hangingPunct="1">
        <a:defRPr sz="2600" kern="1200">
          <a:solidFill>
            <a:schemeClr val="tx1"/>
          </a:solidFill>
          <a:latin typeface="+mn-lt"/>
          <a:ea typeface="+mn-ea"/>
          <a:cs typeface="+mn-cs"/>
        </a:defRPr>
      </a:lvl1pPr>
      <a:lvl2pPr marL="653084" algn="l" defTabSz="1306169" rtl="0" eaLnBrk="1" latinLnBrk="0" hangingPunct="1">
        <a:defRPr sz="2600" kern="1200">
          <a:solidFill>
            <a:schemeClr val="tx1"/>
          </a:solidFill>
          <a:latin typeface="+mn-lt"/>
          <a:ea typeface="+mn-ea"/>
          <a:cs typeface="+mn-cs"/>
        </a:defRPr>
      </a:lvl2pPr>
      <a:lvl3pPr marL="1306169" algn="l" defTabSz="1306169" rtl="0" eaLnBrk="1" latinLnBrk="0" hangingPunct="1">
        <a:defRPr sz="2600" kern="1200">
          <a:solidFill>
            <a:schemeClr val="tx1"/>
          </a:solidFill>
          <a:latin typeface="+mn-lt"/>
          <a:ea typeface="+mn-ea"/>
          <a:cs typeface="+mn-cs"/>
        </a:defRPr>
      </a:lvl3pPr>
      <a:lvl4pPr marL="1959253" algn="l" defTabSz="1306169" rtl="0" eaLnBrk="1" latinLnBrk="0" hangingPunct="1">
        <a:defRPr sz="2600" kern="1200">
          <a:solidFill>
            <a:schemeClr val="tx1"/>
          </a:solidFill>
          <a:latin typeface="+mn-lt"/>
          <a:ea typeface="+mn-ea"/>
          <a:cs typeface="+mn-cs"/>
        </a:defRPr>
      </a:lvl4pPr>
      <a:lvl5pPr marL="2612338" algn="l" defTabSz="1306169" rtl="0" eaLnBrk="1" latinLnBrk="0" hangingPunct="1">
        <a:defRPr sz="2600" kern="1200">
          <a:solidFill>
            <a:schemeClr val="tx1"/>
          </a:solidFill>
          <a:latin typeface="+mn-lt"/>
          <a:ea typeface="+mn-ea"/>
          <a:cs typeface="+mn-cs"/>
        </a:defRPr>
      </a:lvl5pPr>
      <a:lvl6pPr marL="3265420" algn="l" defTabSz="1306169" rtl="0" eaLnBrk="1" latinLnBrk="0" hangingPunct="1">
        <a:defRPr sz="2600" kern="1200">
          <a:solidFill>
            <a:schemeClr val="tx1"/>
          </a:solidFill>
          <a:latin typeface="+mn-lt"/>
          <a:ea typeface="+mn-ea"/>
          <a:cs typeface="+mn-cs"/>
        </a:defRPr>
      </a:lvl6pPr>
      <a:lvl7pPr marL="3918504" algn="l" defTabSz="1306169" rtl="0" eaLnBrk="1" latinLnBrk="0" hangingPunct="1">
        <a:defRPr sz="2600" kern="1200">
          <a:solidFill>
            <a:schemeClr val="tx1"/>
          </a:solidFill>
          <a:latin typeface="+mn-lt"/>
          <a:ea typeface="+mn-ea"/>
          <a:cs typeface="+mn-cs"/>
        </a:defRPr>
      </a:lvl7pPr>
      <a:lvl8pPr marL="4571588" algn="l" defTabSz="1306169" rtl="0" eaLnBrk="1" latinLnBrk="0" hangingPunct="1">
        <a:defRPr sz="2600" kern="1200">
          <a:solidFill>
            <a:schemeClr val="tx1"/>
          </a:solidFill>
          <a:latin typeface="+mn-lt"/>
          <a:ea typeface="+mn-ea"/>
          <a:cs typeface="+mn-cs"/>
        </a:defRPr>
      </a:lvl8pPr>
      <a:lvl9pPr marL="5224673" algn="l" defTabSz="1306169" rtl="0" eaLnBrk="1" latinLnBrk="0" hangingPunct="1">
        <a:defRPr sz="2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901225"/>
      </p:ext>
    </p:extLst>
  </p:cSld>
  <p:clrMap bg1="lt1" tx1="dk1" bg2="lt2" tx2="dk2" accent1="accent1" accent2="accent2" accent3="accent3" accent4="accent4" accent5="accent5" accent6="accent6" hlink="hlink" folHlink="folHlink"/>
  <p:sldLayoutIdLst>
    <p:sldLayoutId id="2147484244" r:id="rId1"/>
  </p:sldLayoutIdLst>
  <p:txStyles>
    <p:titleStyle>
      <a:lvl1pPr algn="l" rtl="0" fontAlgn="base">
        <a:spcBef>
          <a:spcPct val="0"/>
        </a:spcBef>
        <a:spcAft>
          <a:spcPct val="0"/>
        </a:spcAft>
        <a:defRPr sz="4320">
          <a:solidFill>
            <a:srgbClr val="666666"/>
          </a:solidFill>
          <a:latin typeface="Avenir LT Std 45 Book" panose="020B0502020203020204" pitchFamily="34" charset="0"/>
          <a:ea typeface="+mj-ea"/>
          <a:cs typeface="+mj-cs"/>
        </a:defRPr>
      </a:lvl1pPr>
      <a:lvl2pPr algn="l" rtl="0" fontAlgn="base">
        <a:spcBef>
          <a:spcPct val="0"/>
        </a:spcBef>
        <a:spcAft>
          <a:spcPct val="0"/>
        </a:spcAft>
        <a:defRPr sz="4320">
          <a:solidFill>
            <a:srgbClr val="666666"/>
          </a:solidFill>
          <a:latin typeface="Futura LT Book" pitchFamily="2" charset="0"/>
        </a:defRPr>
      </a:lvl2pPr>
      <a:lvl3pPr algn="l" rtl="0" fontAlgn="base">
        <a:spcBef>
          <a:spcPct val="0"/>
        </a:spcBef>
        <a:spcAft>
          <a:spcPct val="0"/>
        </a:spcAft>
        <a:defRPr sz="4320">
          <a:solidFill>
            <a:srgbClr val="666666"/>
          </a:solidFill>
          <a:latin typeface="Futura LT Book" pitchFamily="2" charset="0"/>
        </a:defRPr>
      </a:lvl3pPr>
      <a:lvl4pPr algn="l" rtl="0" fontAlgn="base">
        <a:spcBef>
          <a:spcPct val="0"/>
        </a:spcBef>
        <a:spcAft>
          <a:spcPct val="0"/>
        </a:spcAft>
        <a:defRPr sz="4320">
          <a:solidFill>
            <a:srgbClr val="666666"/>
          </a:solidFill>
          <a:latin typeface="Futura LT Book" pitchFamily="2" charset="0"/>
        </a:defRPr>
      </a:lvl4pPr>
      <a:lvl5pPr algn="l" rtl="0" fontAlgn="base">
        <a:spcBef>
          <a:spcPct val="0"/>
        </a:spcBef>
        <a:spcAft>
          <a:spcPct val="0"/>
        </a:spcAft>
        <a:defRPr sz="4320">
          <a:solidFill>
            <a:srgbClr val="666666"/>
          </a:solidFill>
          <a:latin typeface="Futura LT Book" pitchFamily="2" charset="0"/>
        </a:defRPr>
      </a:lvl5pPr>
      <a:lvl6pPr marL="548640" algn="l" rtl="0" fontAlgn="base">
        <a:spcBef>
          <a:spcPct val="0"/>
        </a:spcBef>
        <a:spcAft>
          <a:spcPct val="0"/>
        </a:spcAft>
        <a:defRPr sz="4320">
          <a:solidFill>
            <a:srgbClr val="666666"/>
          </a:solidFill>
          <a:latin typeface="Futura LT Book" pitchFamily="2" charset="0"/>
        </a:defRPr>
      </a:lvl6pPr>
      <a:lvl7pPr marL="1097280" algn="l" rtl="0" fontAlgn="base">
        <a:spcBef>
          <a:spcPct val="0"/>
        </a:spcBef>
        <a:spcAft>
          <a:spcPct val="0"/>
        </a:spcAft>
        <a:defRPr sz="4320">
          <a:solidFill>
            <a:srgbClr val="666666"/>
          </a:solidFill>
          <a:latin typeface="Futura LT Book" pitchFamily="2" charset="0"/>
        </a:defRPr>
      </a:lvl7pPr>
      <a:lvl8pPr marL="1645920" algn="l" rtl="0" fontAlgn="base">
        <a:spcBef>
          <a:spcPct val="0"/>
        </a:spcBef>
        <a:spcAft>
          <a:spcPct val="0"/>
        </a:spcAft>
        <a:defRPr sz="4320">
          <a:solidFill>
            <a:srgbClr val="666666"/>
          </a:solidFill>
          <a:latin typeface="Futura LT Book" pitchFamily="2" charset="0"/>
        </a:defRPr>
      </a:lvl8pPr>
      <a:lvl9pPr marL="2194560" algn="l" rtl="0" fontAlgn="base">
        <a:spcBef>
          <a:spcPct val="0"/>
        </a:spcBef>
        <a:spcAft>
          <a:spcPct val="0"/>
        </a:spcAft>
        <a:defRPr sz="4320">
          <a:solidFill>
            <a:srgbClr val="666666"/>
          </a:solidFill>
          <a:latin typeface="Futura LT Book" pitchFamily="2" charset="0"/>
        </a:defRPr>
      </a:lvl9pPr>
    </p:titleStyle>
    <p:bodyStyle>
      <a:lvl1pPr marL="411480" indent="-411480" algn="l" rtl="0" fontAlgn="base">
        <a:spcBef>
          <a:spcPct val="20000"/>
        </a:spcBef>
        <a:spcAft>
          <a:spcPct val="0"/>
        </a:spcAft>
        <a:buChar char="•"/>
        <a:defRPr sz="2400">
          <a:solidFill>
            <a:srgbClr val="666666"/>
          </a:solidFill>
          <a:latin typeface="Avenir LT Std 45 Book" panose="020B0502020203020204" pitchFamily="34" charset="0"/>
          <a:ea typeface="+mn-ea"/>
          <a:cs typeface="+mn-cs"/>
        </a:defRPr>
      </a:lvl1pPr>
      <a:lvl2pPr marL="891540" indent="-342900" algn="l" rtl="0" fontAlgn="base">
        <a:spcBef>
          <a:spcPct val="20000"/>
        </a:spcBef>
        <a:spcAft>
          <a:spcPct val="0"/>
        </a:spcAft>
        <a:buChar char="–"/>
        <a:defRPr sz="2400">
          <a:solidFill>
            <a:srgbClr val="666666"/>
          </a:solidFill>
          <a:latin typeface="Avenir LT Std 45 Book" panose="020B0502020203020204" pitchFamily="34" charset="0"/>
        </a:defRPr>
      </a:lvl2pPr>
      <a:lvl3pPr marL="1371600" indent="-274320" algn="l" rtl="0" fontAlgn="base">
        <a:spcBef>
          <a:spcPct val="20000"/>
        </a:spcBef>
        <a:spcAft>
          <a:spcPct val="0"/>
        </a:spcAft>
        <a:buChar char="•"/>
        <a:defRPr sz="2400">
          <a:solidFill>
            <a:srgbClr val="666666"/>
          </a:solidFill>
          <a:latin typeface="Avenir LT Std 45 Book" panose="020B0502020203020204" pitchFamily="34" charset="0"/>
        </a:defRPr>
      </a:lvl3pPr>
      <a:lvl4pPr marL="1920240" indent="-274320" algn="l" rtl="0" fontAlgn="base">
        <a:spcBef>
          <a:spcPct val="20000"/>
        </a:spcBef>
        <a:spcAft>
          <a:spcPct val="0"/>
        </a:spcAft>
        <a:buChar char="–"/>
        <a:defRPr sz="2400">
          <a:solidFill>
            <a:srgbClr val="666666"/>
          </a:solidFill>
          <a:latin typeface="Avenir LT Std 45 Book" panose="020B0502020203020204" pitchFamily="34" charset="0"/>
        </a:defRPr>
      </a:lvl4pPr>
      <a:lvl5pPr marL="2468880" indent="-274320" algn="l" rtl="0" fontAlgn="base">
        <a:spcBef>
          <a:spcPct val="20000"/>
        </a:spcBef>
        <a:spcAft>
          <a:spcPct val="0"/>
        </a:spcAft>
        <a:buChar char="»"/>
        <a:defRPr sz="2400">
          <a:solidFill>
            <a:srgbClr val="666666"/>
          </a:solidFill>
          <a:latin typeface="Avenir LT Std 45 Book" panose="020B0502020203020204" pitchFamily="34" charset="0"/>
        </a:defRPr>
      </a:lvl5pPr>
      <a:lvl6pPr marL="3017520" indent="-274320" algn="l" rtl="0" fontAlgn="base">
        <a:spcBef>
          <a:spcPct val="20000"/>
        </a:spcBef>
        <a:spcAft>
          <a:spcPct val="0"/>
        </a:spcAft>
        <a:buChar char="»"/>
        <a:defRPr sz="2400">
          <a:solidFill>
            <a:srgbClr val="666666"/>
          </a:solidFill>
          <a:latin typeface="+mn-lt"/>
        </a:defRPr>
      </a:lvl6pPr>
      <a:lvl7pPr marL="3566160" indent="-274320" algn="l" rtl="0" fontAlgn="base">
        <a:spcBef>
          <a:spcPct val="20000"/>
        </a:spcBef>
        <a:spcAft>
          <a:spcPct val="0"/>
        </a:spcAft>
        <a:buChar char="»"/>
        <a:defRPr sz="2400">
          <a:solidFill>
            <a:srgbClr val="666666"/>
          </a:solidFill>
          <a:latin typeface="+mn-lt"/>
        </a:defRPr>
      </a:lvl7pPr>
      <a:lvl8pPr marL="4114800" indent="-274320" algn="l" rtl="0" fontAlgn="base">
        <a:spcBef>
          <a:spcPct val="20000"/>
        </a:spcBef>
        <a:spcAft>
          <a:spcPct val="0"/>
        </a:spcAft>
        <a:buChar char="»"/>
        <a:defRPr sz="2400">
          <a:solidFill>
            <a:srgbClr val="666666"/>
          </a:solidFill>
          <a:latin typeface="+mn-lt"/>
        </a:defRPr>
      </a:lvl8pPr>
      <a:lvl9pPr marL="4663440" indent="-274320" algn="l" rtl="0" fontAlgn="base">
        <a:spcBef>
          <a:spcPct val="20000"/>
        </a:spcBef>
        <a:spcAft>
          <a:spcPct val="0"/>
        </a:spcAft>
        <a:buChar char="»"/>
        <a:defRPr sz="2400">
          <a:solidFill>
            <a:srgbClr val="666666"/>
          </a:solidFill>
          <a:latin typeface="+mn-lt"/>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ffreyShaff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8.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9.xml"/><Relationship Id="rId1" Type="http://schemas.openxmlformats.org/officeDocument/2006/relationships/video" Target="https://www.youtube.com/embed/xekEXM0Vonc" TargetMode="External"/><Relationship Id="rId4"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00.xml"/><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hyperlink" Target="http://www.env-econ.net/2008/02/global-watming.html" TargetMode="External"/><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8" Type="http://schemas.openxmlformats.org/officeDocument/2006/relationships/hyperlink" Target="http://en.wikipedia.org/wiki/Edward_Tufte" TargetMode="External"/><Relationship Id="rId3" Type="http://schemas.openxmlformats.org/officeDocument/2006/relationships/hyperlink" Target="http://en.wikipedia.org/wiki/Rene_descartes" TargetMode="External"/><Relationship Id="rId7" Type="http://schemas.openxmlformats.org/officeDocument/2006/relationships/hyperlink" Target="http://http/en.wikipedia.org/wiki/Exploratory_data_analysis" TargetMode="External"/><Relationship Id="rId2" Type="http://schemas.openxmlformats.org/officeDocument/2006/relationships/hyperlink" Target="http://www.loc.gov/exhibits/vatican/math.html" TargetMode="External"/><Relationship Id="rId1" Type="http://schemas.openxmlformats.org/officeDocument/2006/relationships/slideLayout" Target="../slideLayouts/slideLayout19.xml"/><Relationship Id="rId6" Type="http://schemas.openxmlformats.org/officeDocument/2006/relationships/hyperlink" Target="http://www.oxforddnb.com/view/printable/22370" TargetMode="External"/><Relationship Id="rId5" Type="http://schemas.openxmlformats.org/officeDocument/2006/relationships/hyperlink" Target="http://en.wikipedia.org/wiki/William_Playfair" TargetMode="External"/><Relationship Id="rId4" Type="http://schemas.openxmlformats.org/officeDocument/2006/relationships/hyperlink" Target="http://en.wikipedia.org/wiki/Cartesian_coordinate_system"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hyperlink" Target="http://www.loc.gov/exhibits/vatican/math.html" TargetMode="External"/><Relationship Id="rId5" Type="http://schemas.openxmlformats.org/officeDocument/2006/relationships/hyperlink" Target="http://www.wikipedia.com/"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hyperlink" Target="http://www.stat.purdue.edu/~wsc/"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www.perceptualedge.com/about.ph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hyperlink" Target="http://www.wikipedia.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1.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38.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38.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38.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38.xml"/><Relationship Id="rId4" Type="http://schemas.openxmlformats.org/officeDocument/2006/relationships/hyperlink" Target="http://online.wsj.com/"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895820" y="1973482"/>
            <a:ext cx="13245156" cy="1814023"/>
          </a:xfrm>
          <a:prstGeom prst="rect">
            <a:avLst/>
          </a:prstGeom>
        </p:spPr>
        <p:txBody>
          <a:bodyPr/>
          <a:lstStyle/>
          <a:p>
            <a:pPr algn="ctr" defTabSz="1306221" fontAlgn="auto">
              <a:spcAft>
                <a:spcPts val="0"/>
              </a:spcAft>
              <a:buFont typeface="Arial" panose="020B0604020202020204" pitchFamily="34" charset="0"/>
              <a:buNone/>
              <a:defRPr/>
            </a:pPr>
            <a:r>
              <a:rPr lang="en-US" sz="5500" dirty="0">
                <a:ea typeface="+mn-ea"/>
              </a:rPr>
              <a:t>Introduction to </a:t>
            </a:r>
            <a:br>
              <a:rPr lang="en-US" sz="5500" dirty="0">
                <a:ea typeface="+mn-ea"/>
              </a:rPr>
            </a:br>
            <a:r>
              <a:rPr lang="en-US" sz="5500" dirty="0">
                <a:ea typeface="+mn-ea"/>
              </a:rPr>
              <a:t>Data Visualization &amp; Visual Perception</a:t>
            </a:r>
          </a:p>
          <a:p>
            <a:pPr algn="ctr" defTabSz="1306221" fontAlgn="auto">
              <a:lnSpc>
                <a:spcPct val="110000"/>
              </a:lnSpc>
              <a:spcAft>
                <a:spcPts val="0"/>
              </a:spcAft>
              <a:buFont typeface="Arial" panose="020B0604020202020204" pitchFamily="34" charset="0"/>
              <a:buNone/>
              <a:defRPr/>
            </a:pPr>
            <a:endParaRPr lang="en-US" sz="2400" dirty="0">
              <a:latin typeface="Merriweather Light"/>
              <a:ea typeface="+mn-ea"/>
              <a:cs typeface="Merriweather Light"/>
            </a:endParaRPr>
          </a:p>
        </p:txBody>
      </p:sp>
      <p:sp>
        <p:nvSpPr>
          <p:cNvPr id="2" name="Rectangle 1"/>
          <p:cNvSpPr/>
          <p:nvPr/>
        </p:nvSpPr>
        <p:spPr>
          <a:xfrm>
            <a:off x="2438397" y="4415275"/>
            <a:ext cx="10160001" cy="3410164"/>
          </a:xfrm>
          <a:prstGeom prst="rect">
            <a:avLst/>
          </a:prstGeom>
        </p:spPr>
        <p:txBody>
          <a:bodyPr wrap="square">
            <a:spAutoFit/>
          </a:bodyPr>
          <a:lstStyle/>
          <a:p>
            <a:pPr algn="ctr" defTabSz="1306221" fontAlgn="auto">
              <a:lnSpc>
                <a:spcPct val="110000"/>
              </a:lnSpc>
              <a:spcBef>
                <a:spcPts val="1776"/>
              </a:spcBef>
              <a:spcAft>
                <a:spcPts val="0"/>
              </a:spcAft>
              <a:defRPr/>
            </a:pPr>
            <a:r>
              <a:rPr lang="en-US" sz="2800" dirty="0">
                <a:latin typeface="Merriweather Light"/>
                <a:cs typeface="Merriweather Light"/>
              </a:rPr>
              <a:t>Created By: </a:t>
            </a:r>
            <a:r>
              <a:rPr lang="en-US" sz="2800" dirty="0" smtClean="0">
                <a:latin typeface="Merriweather Light"/>
                <a:cs typeface="Merriweather Light"/>
              </a:rPr>
              <a:t>Jeffrey </a:t>
            </a:r>
            <a:r>
              <a:rPr lang="en-US" sz="2800" dirty="0">
                <a:latin typeface="Merriweather Light"/>
                <a:cs typeface="Merriweather Light"/>
              </a:rPr>
              <a:t>A. Shaffer </a:t>
            </a:r>
            <a:br>
              <a:rPr lang="en-US" sz="2800" dirty="0">
                <a:latin typeface="Merriweather Light"/>
                <a:cs typeface="Merriweather Light"/>
              </a:rPr>
            </a:br>
            <a:r>
              <a:rPr lang="en-US" sz="2800" dirty="0">
                <a:latin typeface="Merriweather Light"/>
                <a:cs typeface="Merriweather Light"/>
              </a:rPr>
              <a:t> Vice President, </a:t>
            </a:r>
            <a:r>
              <a:rPr lang="en-US" sz="2800" dirty="0" err="1">
                <a:latin typeface="Merriweather Light"/>
                <a:cs typeface="Merriweather Light"/>
              </a:rPr>
              <a:t>Unifund</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Adjunct Faculty, University of Cincinnati</a:t>
            </a:r>
            <a:br>
              <a:rPr lang="en-US" sz="2800" dirty="0">
                <a:latin typeface="Merriweather Light"/>
                <a:cs typeface="Merriweather Light"/>
              </a:rPr>
            </a:br>
            <a:r>
              <a:rPr lang="en-US" sz="2800" dirty="0">
                <a:latin typeface="Merriweather Light"/>
                <a:cs typeface="Merriweather Light"/>
              </a:rPr>
              <a:t>(513</a:t>
            </a:r>
            <a:r>
              <a:rPr lang="en-US" sz="2800">
                <a:latin typeface="Merriweather Light"/>
                <a:cs typeface="Merriweather Light"/>
              </a:rPr>
              <a:t>) </a:t>
            </a:r>
            <a:r>
              <a:rPr lang="en-US" sz="2800" smtClean="0">
                <a:latin typeface="Merriweather Light"/>
                <a:cs typeface="Merriweather Light"/>
              </a:rPr>
              <a:t>615-0001 </a:t>
            </a:r>
            <a:r>
              <a:rPr lang="en-US" sz="2800">
                <a:latin typeface="Merriweather Light"/>
                <a:cs typeface="Merriweather Light"/>
              </a:rPr>
              <a:t>| </a:t>
            </a:r>
            <a:r>
              <a:rPr lang="en-US" sz="2800" smtClean="0">
                <a:latin typeface="Merriweather Light"/>
                <a:cs typeface="Merriweather Light"/>
                <a:hlinkClick r:id="rId3"/>
              </a:rPr>
              <a:t>JeffreyShaffer@gmail.com</a:t>
            </a:r>
            <a:r>
              <a:rPr lang="en-US" sz="2800" smtClean="0">
                <a:latin typeface="Merriweather Light"/>
                <a:cs typeface="Merriweather Light"/>
              </a:rPr>
              <a:t> </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a:t>
            </a:r>
            <a:r>
              <a:rPr lang="en-US" sz="2800" dirty="0" err="1">
                <a:latin typeface="Merriweather Light"/>
                <a:cs typeface="Merriweather Light"/>
              </a:rPr>
              <a:t>HighVizAbility</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r>
            <a:br>
              <a:rPr lang="en-US" sz="2800" dirty="0">
                <a:latin typeface="Merriweather Light"/>
                <a:cs typeface="Merriweather Light"/>
              </a:rPr>
            </a:br>
            <a:endParaRPr lang="en-US" sz="2800" dirty="0">
              <a:latin typeface="Merriweather Light"/>
              <a:cs typeface="Merriweather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dirty="0" smtClean="0"/>
              <a:t>Current Data Visualization Jobs (July 2017)</a:t>
            </a:r>
            <a:endParaRPr lang="en-US" dirty="0"/>
          </a:p>
        </p:txBody>
      </p:sp>
      <p:sp>
        <p:nvSpPr>
          <p:cNvPr id="3" name="Text Placeholder 2"/>
          <p:cNvSpPr>
            <a:spLocks noGrp="1"/>
          </p:cNvSpPr>
          <p:nvPr>
            <p:ph type="body" sz="quarter" idx="10"/>
          </p:nvPr>
        </p:nvSpPr>
        <p:spPr>
          <a:xfrm>
            <a:off x="731520" y="2148842"/>
            <a:ext cx="13167360" cy="3753194"/>
          </a:xfrm>
        </p:spPr>
        <p:txBody>
          <a:bodyPr/>
          <a:lstStyle/>
          <a:p>
            <a:pPr marL="0" indent="0">
              <a:spcBef>
                <a:spcPts val="1200"/>
              </a:spcBef>
              <a:buNone/>
            </a:pPr>
            <a:r>
              <a:rPr lang="en-US" sz="3600" dirty="0" smtClean="0"/>
              <a:t>Data Visualization Designer/Storyteller</a:t>
            </a:r>
            <a:r>
              <a:rPr lang="en-US" sz="3600" dirty="0"/>
              <a:t> </a:t>
            </a:r>
            <a:r>
              <a:rPr lang="en-US" sz="3600" dirty="0" smtClean="0"/>
              <a:t>at Facebook</a:t>
            </a:r>
          </a:p>
          <a:p>
            <a:pPr marL="0" indent="0">
              <a:buNone/>
            </a:pPr>
            <a:endParaRPr lang="en-US" sz="3600" dirty="0"/>
          </a:p>
          <a:p>
            <a:pPr marL="0" indent="0">
              <a:buNone/>
            </a:pPr>
            <a:r>
              <a:rPr lang="en-US" sz="3600" dirty="0"/>
              <a:t>Data Visualization Expert </a:t>
            </a:r>
            <a:r>
              <a:rPr lang="en-US" sz="3600" dirty="0" smtClean="0"/>
              <a:t>as a Leading </a:t>
            </a:r>
            <a:r>
              <a:rPr lang="en-US" sz="3600" dirty="0"/>
              <a:t>Hedge Fund </a:t>
            </a:r>
            <a:endParaRPr lang="en-US" sz="3600" dirty="0" smtClean="0"/>
          </a:p>
          <a:p>
            <a:pPr marL="0" indent="0">
              <a:buNone/>
            </a:pPr>
            <a:endParaRPr lang="en-US" sz="3600" dirty="0"/>
          </a:p>
          <a:p>
            <a:pPr marL="0" indent="0">
              <a:buNone/>
            </a:pPr>
            <a:r>
              <a:rPr lang="en-US" sz="3600" dirty="0" smtClean="0"/>
              <a:t>Data Visualization Manager at Deloitte</a:t>
            </a:r>
          </a:p>
        </p:txBody>
      </p:sp>
      <p:sp>
        <p:nvSpPr>
          <p:cNvPr id="4" name="TextBox 3"/>
          <p:cNvSpPr txBox="1"/>
          <p:nvPr/>
        </p:nvSpPr>
        <p:spPr>
          <a:xfrm>
            <a:off x="3990109" y="6608618"/>
            <a:ext cx="6629400" cy="492443"/>
          </a:xfrm>
          <a:prstGeom prst="rect">
            <a:avLst/>
          </a:prstGeom>
          <a:noFill/>
        </p:spPr>
        <p:txBody>
          <a:bodyPr wrap="square" rtlCol="0">
            <a:spAutoFit/>
          </a:bodyPr>
          <a:lstStyle/>
          <a:p>
            <a:pPr algn="ctr"/>
            <a:r>
              <a:rPr lang="en-US" dirty="0" smtClean="0">
                <a:latin typeface="+mn-lt"/>
              </a:rPr>
              <a:t>Source: Indeed.com</a:t>
            </a:r>
            <a:endParaRPr lang="en-US" dirty="0">
              <a:latin typeface="+mn-lt"/>
            </a:endParaRPr>
          </a:p>
        </p:txBody>
      </p:sp>
    </p:spTree>
    <p:extLst>
      <p:ext uri="{BB962C8B-B14F-4D97-AF65-F5344CB8AC3E}">
        <p14:creationId xmlns:p14="http://schemas.microsoft.com/office/powerpoint/2010/main" val="41606323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Texture</a:t>
            </a:r>
          </a:p>
        </p:txBody>
      </p:sp>
    </p:spTree>
    <p:extLst>
      <p:ext uri="{BB962C8B-B14F-4D97-AF65-F5344CB8AC3E}">
        <p14:creationId xmlns:p14="http://schemas.microsoft.com/office/powerpoint/2010/main" val="314175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pattFill prst="pct70">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pattFill prst="pct70">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pattFill prst="pct70">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pattFill prst="pct70">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pattFill prst="pct70">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pattFill prst="pct70">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pattFill prst="pct70">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pattFill prst="pct70">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pattFill prst="pct5">
            <a:fgClr>
              <a:prstClr val="black"/>
            </a:fgClr>
            <a:bgClr>
              <a:prstClr val="white"/>
            </a:bgClr>
          </a:patt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Texture</a:t>
            </a:r>
          </a:p>
        </p:txBody>
      </p:sp>
    </p:spTree>
    <p:extLst>
      <p:ext uri="{BB962C8B-B14F-4D97-AF65-F5344CB8AC3E}">
        <p14:creationId xmlns:p14="http://schemas.microsoft.com/office/powerpoint/2010/main" val="135765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Size</a:t>
            </a:r>
          </a:p>
        </p:txBody>
      </p:sp>
    </p:spTree>
    <p:extLst>
      <p:ext uri="{BB962C8B-B14F-4D97-AF65-F5344CB8AC3E}">
        <p14:creationId xmlns:p14="http://schemas.microsoft.com/office/powerpoint/2010/main" val="7520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6060804" y="4337225"/>
            <a:ext cx="320040" cy="3200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1695331"/>
            <a:ext cx="864989" cy="864989"/>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Size</a:t>
            </a:r>
          </a:p>
        </p:txBody>
      </p:sp>
    </p:spTree>
    <p:extLst>
      <p:ext uri="{BB962C8B-B14F-4D97-AF65-F5344CB8AC3E}">
        <p14:creationId xmlns:p14="http://schemas.microsoft.com/office/powerpoint/2010/main" val="425060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Position</a:t>
            </a:r>
          </a:p>
        </p:txBody>
      </p:sp>
    </p:spTree>
    <p:extLst>
      <p:ext uri="{BB962C8B-B14F-4D97-AF65-F5344CB8AC3E}">
        <p14:creationId xmlns:p14="http://schemas.microsoft.com/office/powerpoint/2010/main" val="7416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70573"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9993366"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Position</a:t>
            </a:r>
          </a:p>
        </p:txBody>
      </p:sp>
    </p:spTree>
    <p:extLst>
      <p:ext uri="{BB962C8B-B14F-4D97-AF65-F5344CB8AC3E}">
        <p14:creationId xmlns:p14="http://schemas.microsoft.com/office/powerpoint/2010/main" val="238348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022E-16 2.71605E-6 L 0.08778 -0.00058 " pathEditMode="relative" rAng="0" ptsTypes="AA">
                                      <p:cBhvr>
                                        <p:cTn id="6" dur="2000" fill="hold"/>
                                        <p:tgtEl>
                                          <p:spTgt spid="36"/>
                                        </p:tgtEl>
                                        <p:attrNameLst>
                                          <p:attrName>ppt_x</p:attrName>
                                          <p:attrName>ppt_y</p:attrName>
                                        </p:attrNameLst>
                                      </p:cBhvr>
                                      <p:rCtr x="4384" y="-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17966" y="1229878"/>
            <a:ext cx="7994468" cy="6992863"/>
          </a:xfrm>
          <a:prstGeom prst="rect">
            <a:avLst/>
          </a:prstGeom>
        </p:spPr>
      </p:pic>
      <p:sp>
        <p:nvSpPr>
          <p:cNvPr id="5" name="Title 1"/>
          <p:cNvSpPr txBox="1">
            <a:spLocks/>
          </p:cNvSpPr>
          <p:nvPr/>
        </p:nvSpPr>
        <p:spPr bwMode="auto">
          <a:xfrm>
            <a:off x="0" y="392193"/>
            <a:ext cx="1463039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a:r>
              <a:rPr lang="en-US" sz="5000" dirty="0" smtClean="0"/>
              <a:t>Order</a:t>
            </a:r>
            <a:endParaRPr lang="en-US" sz="5000" dirty="0"/>
          </a:p>
        </p:txBody>
      </p:sp>
    </p:spTree>
    <p:extLst>
      <p:ext uri="{BB962C8B-B14F-4D97-AF65-F5344CB8AC3E}">
        <p14:creationId xmlns:p14="http://schemas.microsoft.com/office/powerpoint/2010/main" val="19516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08961" y="1038987"/>
            <a:ext cx="8265347" cy="7190613"/>
          </a:xfrm>
          <a:prstGeom prst="rect">
            <a:avLst/>
          </a:prstGeom>
        </p:spPr>
      </p:pic>
      <p:sp>
        <p:nvSpPr>
          <p:cNvPr id="4" name="Title 1"/>
          <p:cNvSpPr txBox="1">
            <a:spLocks/>
          </p:cNvSpPr>
          <p:nvPr/>
        </p:nvSpPr>
        <p:spPr bwMode="auto">
          <a:xfrm>
            <a:off x="0" y="392193"/>
            <a:ext cx="1463039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a:r>
              <a:rPr lang="en-US" sz="5000" dirty="0" smtClean="0"/>
              <a:t>Order</a:t>
            </a:r>
            <a:endParaRPr lang="en-US" sz="5000" dirty="0"/>
          </a:p>
        </p:txBody>
      </p:sp>
    </p:spTree>
    <p:extLst>
      <p:ext uri="{BB962C8B-B14F-4D97-AF65-F5344CB8AC3E}">
        <p14:creationId xmlns:p14="http://schemas.microsoft.com/office/powerpoint/2010/main" val="38499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ekEXM0Vonc"/>
          <p:cNvPicPr>
            <a:picLocks noRot="1" noChangeAspect="1"/>
          </p:cNvPicPr>
          <p:nvPr>
            <a:videoFile r:link="rId1"/>
          </p:nvPr>
        </p:nvPicPr>
        <p:blipFill>
          <a:blip r:embed="rId4"/>
          <a:stretch>
            <a:fillRect/>
          </a:stretch>
        </p:blipFill>
        <p:spPr>
          <a:xfrm>
            <a:off x="166511" y="177800"/>
            <a:ext cx="14314311" cy="8051800"/>
          </a:xfrm>
          <a:prstGeom prst="rect">
            <a:avLst/>
          </a:prstGeom>
        </p:spPr>
      </p:pic>
    </p:spTree>
    <p:extLst>
      <p:ext uri="{BB962C8B-B14F-4D97-AF65-F5344CB8AC3E}">
        <p14:creationId xmlns:p14="http://schemas.microsoft.com/office/powerpoint/2010/main" val="22570054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4294967295"/>
          </p:nvPr>
        </p:nvSpPr>
        <p:spPr>
          <a:xfrm>
            <a:off x="309806" y="1255594"/>
            <a:ext cx="14320594" cy="7109015"/>
          </a:xfrm>
          <a:prstGeom prst="rect">
            <a:avLst/>
          </a:prstGeom>
        </p:spPr>
        <p:txBody>
          <a:bodyPr/>
          <a:lstStyle/>
          <a:p>
            <a:pPr marL="0" lvl="1" indent="0" defTabSz="1097280">
              <a:buNone/>
              <a:defRPr/>
            </a:pPr>
            <a:r>
              <a:rPr lang="en-US" sz="3500" i="1" dirty="0"/>
              <a:t>What feelings did you experience during the video?</a:t>
            </a:r>
          </a:p>
          <a:p>
            <a:pPr marL="0" lvl="1" indent="0" defTabSz="1097280">
              <a:buNone/>
              <a:defRPr/>
            </a:pPr>
            <a:endParaRPr lang="en-US" sz="3500" i="1" dirty="0"/>
          </a:p>
          <a:p>
            <a:pPr marL="0" lvl="1" indent="0" defTabSz="1097280">
              <a:buNone/>
              <a:defRPr/>
            </a:pPr>
            <a:endParaRPr lang="en-US" sz="3500" i="1" dirty="0"/>
          </a:p>
          <a:p>
            <a:pPr marL="0" lvl="1" indent="0" defTabSz="1097280">
              <a:buNone/>
              <a:defRPr/>
            </a:pPr>
            <a:endParaRPr lang="en-US" sz="3500" i="1" dirty="0"/>
          </a:p>
          <a:p>
            <a:pPr marL="0" lvl="1" indent="0" defTabSz="1097280">
              <a:buNone/>
              <a:defRPr/>
            </a:pPr>
            <a:endParaRPr lang="en-US" sz="3500" i="1" dirty="0"/>
          </a:p>
          <a:p>
            <a:pPr marL="0" lvl="1" indent="0" defTabSz="1097280">
              <a:buNone/>
              <a:defRPr/>
            </a:pPr>
            <a:endParaRPr lang="en-US" sz="3500" i="1" dirty="0"/>
          </a:p>
          <a:p>
            <a:pPr marL="0" lvl="1" indent="0" defTabSz="1097280">
              <a:buNone/>
              <a:defRPr/>
            </a:pPr>
            <a:r>
              <a:rPr lang="en-US" sz="3500" i="1" dirty="0"/>
              <a:t>How is it different than what you feel now?</a:t>
            </a:r>
          </a:p>
          <a:p>
            <a:pPr marL="0" lvl="1" indent="0" algn="ctr" defTabSz="1097280">
              <a:buNone/>
              <a:defRPr/>
            </a:pPr>
            <a:r>
              <a:rPr lang="en-US" sz="3500" dirty="0"/>
              <a:t>Motion, medium, and context are also influencers on </a:t>
            </a:r>
            <a:br>
              <a:rPr lang="en-US" sz="3500" dirty="0"/>
            </a:br>
            <a:r>
              <a:rPr lang="en-US" sz="3500" dirty="0"/>
              <a:t>how we perceive data and information.</a:t>
            </a:r>
          </a:p>
        </p:txBody>
      </p:sp>
      <p:sp>
        <p:nvSpPr>
          <p:cNvPr id="4" name="TextBox 3"/>
          <p:cNvSpPr txBox="1"/>
          <p:nvPr/>
        </p:nvSpPr>
        <p:spPr>
          <a:xfrm>
            <a:off x="3415675" y="277970"/>
            <a:ext cx="8963894" cy="861774"/>
          </a:xfrm>
          <a:prstGeom prst="rect">
            <a:avLst/>
          </a:prstGeom>
          <a:noFill/>
        </p:spPr>
        <p:txBody>
          <a:bodyPr wrap="square" rtlCol="0">
            <a:spAutoFit/>
          </a:bodyPr>
          <a:lstStyle/>
          <a:p>
            <a:pPr algn="ctr"/>
            <a:r>
              <a:rPr lang="en-US" sz="5000" b="1" dirty="0">
                <a:solidFill>
                  <a:srgbClr val="4C4C4C"/>
                </a:solidFill>
                <a:latin typeface="BentonSans Book"/>
              </a:rPr>
              <a:t>As for the other factors…</a:t>
            </a:r>
          </a:p>
        </p:txBody>
      </p:sp>
      <p:pic>
        <p:nvPicPr>
          <p:cNvPr id="5" name="Picture 4"/>
          <p:cNvPicPr>
            <a:picLocks noChangeAspect="1"/>
          </p:cNvPicPr>
          <p:nvPr/>
        </p:nvPicPr>
        <p:blipFill>
          <a:blip r:embed="rId2"/>
          <a:stretch>
            <a:fillRect/>
          </a:stretch>
        </p:blipFill>
        <p:spPr>
          <a:xfrm>
            <a:off x="571796" y="2153207"/>
            <a:ext cx="2753492" cy="1548839"/>
          </a:xfrm>
          <a:prstGeom prst="rect">
            <a:avLst/>
          </a:prstGeom>
          <a:ln>
            <a:solidFill>
              <a:schemeClr val="tx2"/>
            </a:solidFill>
          </a:ln>
        </p:spPr>
      </p:pic>
      <p:pic>
        <p:nvPicPr>
          <p:cNvPr id="6" name="Picture 5"/>
          <p:cNvPicPr>
            <a:picLocks noChangeAspect="1"/>
          </p:cNvPicPr>
          <p:nvPr/>
        </p:nvPicPr>
        <p:blipFill>
          <a:blip r:embed="rId3"/>
          <a:stretch>
            <a:fillRect/>
          </a:stretch>
        </p:blipFill>
        <p:spPr>
          <a:xfrm>
            <a:off x="4190292" y="3254853"/>
            <a:ext cx="2764885" cy="1555248"/>
          </a:xfrm>
          <a:prstGeom prst="rect">
            <a:avLst/>
          </a:prstGeom>
          <a:ln>
            <a:solidFill>
              <a:schemeClr val="tx2"/>
            </a:solidFill>
          </a:ln>
        </p:spPr>
      </p:pic>
      <p:pic>
        <p:nvPicPr>
          <p:cNvPr id="7" name="Picture 6"/>
          <p:cNvPicPr>
            <a:picLocks noChangeAspect="1"/>
          </p:cNvPicPr>
          <p:nvPr/>
        </p:nvPicPr>
        <p:blipFill>
          <a:blip r:embed="rId4"/>
          <a:stretch>
            <a:fillRect/>
          </a:stretch>
        </p:blipFill>
        <p:spPr>
          <a:xfrm>
            <a:off x="7820181" y="2081635"/>
            <a:ext cx="2880731" cy="1620411"/>
          </a:xfrm>
          <a:prstGeom prst="rect">
            <a:avLst/>
          </a:prstGeom>
          <a:ln>
            <a:solidFill>
              <a:schemeClr val="tx2"/>
            </a:solidFill>
          </a:ln>
        </p:spPr>
      </p:pic>
      <p:pic>
        <p:nvPicPr>
          <p:cNvPr id="8" name="Picture 7"/>
          <p:cNvPicPr>
            <a:picLocks noChangeAspect="1"/>
          </p:cNvPicPr>
          <p:nvPr/>
        </p:nvPicPr>
        <p:blipFill>
          <a:blip r:embed="rId5"/>
          <a:stretch>
            <a:fillRect/>
          </a:stretch>
        </p:blipFill>
        <p:spPr>
          <a:xfrm>
            <a:off x="11245161" y="3702046"/>
            <a:ext cx="2840990" cy="1598057"/>
          </a:xfrm>
          <a:prstGeom prst="rect">
            <a:avLst/>
          </a:prstGeom>
          <a:ln>
            <a:solidFill>
              <a:schemeClr val="tx2"/>
            </a:solidFill>
          </a:ln>
        </p:spPr>
      </p:pic>
    </p:spTree>
    <p:extLst>
      <p:ext uri="{BB962C8B-B14F-4D97-AF65-F5344CB8AC3E}">
        <p14:creationId xmlns:p14="http://schemas.microsoft.com/office/powerpoint/2010/main" val="108380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230" y="2583188"/>
            <a:ext cx="13497169" cy="2339102"/>
          </a:xfrm>
        </p:spPr>
        <p:txBody>
          <a:bodyPr/>
          <a:lstStyle/>
          <a:p>
            <a:r>
              <a:rPr lang="en-US" dirty="0" smtClean="0"/>
              <a:t>“In God we trust, all others bring </a:t>
            </a:r>
            <a:r>
              <a:rPr lang="en-US" dirty="0"/>
              <a:t>data.”</a:t>
            </a:r>
            <a:br>
              <a:rPr lang="en-US" dirty="0"/>
            </a:br>
            <a:r>
              <a:rPr lang="en-US" sz="2800" dirty="0">
                <a:latin typeface="+mn-lt"/>
              </a:rPr>
              <a:t>- W. Edwards Deming</a:t>
            </a:r>
            <a:r>
              <a:rPr lang="en-US" dirty="0"/>
              <a:t/>
            </a:r>
            <a:br>
              <a:rPr lang="en-US" dirty="0"/>
            </a:br>
            <a:r>
              <a:rPr lang="en-US" dirty="0" smtClean="0"/>
              <a:t/>
            </a:r>
            <a:br>
              <a:rPr lang="en-US" dirty="0" smtClean="0"/>
            </a:br>
            <a:endParaRPr lang="en-US" dirty="0"/>
          </a:p>
        </p:txBody>
      </p:sp>
      <p:pic>
        <p:nvPicPr>
          <p:cNvPr id="7" name="Picture 2" descr="https://camo.githubusercontent.com/d634715dc7bddaa47b05f7d591874a1599cb522f/687474703a2f2f7777772e636c6b65722e636f6d2f636c6970617274732f6f2f432f482f6f2f532f792f70726179696e672d68616e64732d72742d68692e706e6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48995" y="3515016"/>
            <a:ext cx="2275911" cy="3460551"/>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5276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4294967295"/>
          </p:nvPr>
        </p:nvSpPr>
        <p:spPr>
          <a:xfrm>
            <a:off x="1681067" y="1555845"/>
            <a:ext cx="12433109" cy="5418160"/>
          </a:xfrm>
          <a:prstGeom prst="rect">
            <a:avLst/>
          </a:prstGeom>
        </p:spPr>
        <p:txBody>
          <a:bodyPr/>
          <a:lstStyle/>
          <a:p>
            <a:pPr marL="0" indent="0" algn="ctr">
              <a:buNone/>
              <a:defRPr/>
            </a:pPr>
            <a:r>
              <a:rPr lang="en-US" sz="3500" dirty="0"/>
              <a:t>Psychologists recognize two “thinking systems” that we use to make sense of the world.</a:t>
            </a:r>
          </a:p>
          <a:p>
            <a:pPr marL="0" indent="0">
              <a:buNone/>
              <a:defRPr/>
            </a:pPr>
            <a:endParaRPr lang="en-US" sz="3500" dirty="0"/>
          </a:p>
          <a:p>
            <a:pPr marL="0" indent="0">
              <a:buNone/>
              <a:defRPr/>
            </a:pPr>
            <a:r>
              <a:rPr lang="en-US" sz="3500" b="1" dirty="0"/>
              <a:t>System 1 (bottom up) </a:t>
            </a:r>
            <a:r>
              <a:rPr lang="en-US" sz="3500" dirty="0"/>
              <a:t>– operates automatically and quickly, with little or no effort and no sense of voluntary control</a:t>
            </a:r>
            <a:br>
              <a:rPr lang="en-US" sz="3500" dirty="0"/>
            </a:br>
            <a:endParaRPr lang="en-US" sz="3600" dirty="0"/>
          </a:p>
          <a:p>
            <a:pPr marL="0" indent="0">
              <a:buNone/>
              <a:defRPr/>
            </a:pPr>
            <a:r>
              <a:rPr lang="en-US" sz="3600" b="1" dirty="0"/>
              <a:t>System 2 (top down) </a:t>
            </a:r>
            <a:r>
              <a:rPr lang="en-US" sz="3600" dirty="0"/>
              <a:t>– allocates attention to the effortful mental activities that demand it, including complex computations</a:t>
            </a:r>
          </a:p>
          <a:p>
            <a:pPr marL="0" indent="0">
              <a:buNone/>
              <a:defRPr/>
            </a:pPr>
            <a:endParaRPr lang="en-US" sz="3500" dirty="0"/>
          </a:p>
        </p:txBody>
      </p:sp>
      <p:sp>
        <p:nvSpPr>
          <p:cNvPr id="4" name="TextBox 3"/>
          <p:cNvSpPr txBox="1"/>
          <p:nvPr/>
        </p:nvSpPr>
        <p:spPr>
          <a:xfrm>
            <a:off x="0" y="277970"/>
            <a:ext cx="14630400" cy="861774"/>
          </a:xfrm>
          <a:prstGeom prst="rect">
            <a:avLst/>
          </a:prstGeom>
          <a:noFill/>
        </p:spPr>
        <p:txBody>
          <a:bodyPr wrap="square" rtlCol="0" anchor="ctr">
            <a:spAutoFit/>
          </a:bodyPr>
          <a:lstStyle/>
          <a:p>
            <a:pPr algn="ctr"/>
            <a:r>
              <a:rPr lang="en-US" sz="5000" b="1" dirty="0">
                <a:solidFill>
                  <a:srgbClr val="4C4C4C"/>
                </a:solidFill>
                <a:latin typeface="BentonSans Book"/>
              </a:rPr>
              <a:t>We also have built in biases…</a:t>
            </a:r>
          </a:p>
        </p:txBody>
      </p:sp>
    </p:spTree>
    <p:extLst>
      <p:ext uri="{BB962C8B-B14F-4D97-AF65-F5344CB8AC3E}">
        <p14:creationId xmlns:p14="http://schemas.microsoft.com/office/powerpoint/2010/main" val="27261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4294967295"/>
          </p:nvPr>
        </p:nvSpPr>
        <p:spPr>
          <a:xfrm>
            <a:off x="1764149" y="2238233"/>
            <a:ext cx="12266945" cy="3507474"/>
          </a:xfrm>
          <a:prstGeom prst="rect">
            <a:avLst/>
          </a:prstGeom>
        </p:spPr>
        <p:txBody>
          <a:bodyPr/>
          <a:lstStyle/>
          <a:p>
            <a:pPr>
              <a:buFont typeface="Arial" panose="020B0604020202020204" pitchFamily="34" charset="0"/>
              <a:buChar char="•"/>
              <a:defRPr/>
            </a:pPr>
            <a:r>
              <a:rPr lang="en-US" sz="3600" b="1" dirty="0"/>
              <a:t>System 1 </a:t>
            </a:r>
            <a:r>
              <a:rPr lang="en-US" sz="3600" dirty="0"/>
              <a:t>generates impressions, intuitions, intentions, and feelings for system 2</a:t>
            </a:r>
            <a:br>
              <a:rPr lang="en-US" sz="3600" dirty="0"/>
            </a:br>
            <a:endParaRPr lang="en-US" sz="3600" dirty="0"/>
          </a:p>
          <a:p>
            <a:pPr>
              <a:buFont typeface="Arial" panose="020B0604020202020204" pitchFamily="34" charset="0"/>
              <a:buChar char="•"/>
              <a:defRPr/>
            </a:pPr>
            <a:r>
              <a:rPr lang="en-US" sz="3600" b="1" dirty="0"/>
              <a:t>System 2 </a:t>
            </a:r>
            <a:r>
              <a:rPr lang="en-US" sz="3600" dirty="0"/>
              <a:t>can be engaged as needed to solve more complex problems or where System 1 runs into difficulty</a:t>
            </a:r>
          </a:p>
          <a:p>
            <a:pPr marL="0" indent="0">
              <a:buNone/>
              <a:defRPr/>
            </a:pPr>
            <a:endParaRPr lang="en-US" sz="3500" dirty="0"/>
          </a:p>
        </p:txBody>
      </p:sp>
      <p:sp>
        <p:nvSpPr>
          <p:cNvPr id="4" name="TextBox 3"/>
          <p:cNvSpPr txBox="1"/>
          <p:nvPr/>
        </p:nvSpPr>
        <p:spPr>
          <a:xfrm>
            <a:off x="3415675" y="277970"/>
            <a:ext cx="8963894" cy="861774"/>
          </a:xfrm>
          <a:prstGeom prst="rect">
            <a:avLst/>
          </a:prstGeom>
          <a:noFill/>
        </p:spPr>
        <p:txBody>
          <a:bodyPr wrap="square" rtlCol="0">
            <a:spAutoFit/>
          </a:bodyPr>
          <a:lstStyle/>
          <a:p>
            <a:pPr algn="ctr"/>
            <a:r>
              <a:rPr lang="en-US" sz="5000" b="1" dirty="0">
                <a:solidFill>
                  <a:srgbClr val="4C4C4C"/>
                </a:solidFill>
                <a:latin typeface="BentonSans Book"/>
              </a:rPr>
              <a:t>We also have built in biases…</a:t>
            </a:r>
          </a:p>
        </p:txBody>
      </p:sp>
    </p:spTree>
    <p:extLst>
      <p:ext uri="{BB962C8B-B14F-4D97-AF65-F5344CB8AC3E}">
        <p14:creationId xmlns:p14="http://schemas.microsoft.com/office/powerpoint/2010/main" val="313091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bwMode="auto">
          <a:xfrm>
            <a:off x="5932647" y="6447859"/>
            <a:ext cx="8554550" cy="1209734"/>
          </a:xfrm>
          <a:prstGeom prst="rect">
            <a:avLst/>
          </a:prstGeom>
          <a:noFill/>
          <a:ln w="9525" cap="flat" cmpd="sng" algn="ctr">
            <a:noFill/>
            <a:prstDash val="solid"/>
            <a:round/>
            <a:headEnd type="none" w="med" len="med"/>
            <a:tailEnd type="none" w="med" len="med"/>
          </a:ln>
          <a:effectLst/>
          <a:extLst/>
        </p:spPr>
        <p:txBody>
          <a:bodyPr vert="horz" wrap="square" lIns="109728" tIns="54864" rIns="109728" bIns="54864" numCol="1" rtlCol="0" anchor="ctr" anchorCtr="0" compatLnSpc="1">
            <a:prstTxWarp prst="textNoShape">
              <a:avLst/>
            </a:prstTxWarp>
          </a:bodyPr>
          <a:lstStyle/>
          <a:p>
            <a:pPr defTabSz="1097280"/>
            <a:r>
              <a:rPr lang="en-US" sz="3840" b="1" kern="0" dirty="0">
                <a:solidFill>
                  <a:srgbClr val="FFFFFF"/>
                </a:solidFill>
                <a:effectLst>
                  <a:outerShdw blurRad="38100" dist="38100" dir="2700000" algn="tl">
                    <a:srgbClr val="000000">
                      <a:alpha val="43137"/>
                    </a:srgbClr>
                  </a:outerShdw>
                </a:effectLst>
                <a:latin typeface="Avenir LT Std 65 Medium" panose="020B0603020203020204" pitchFamily="34" charset="0"/>
                <a:ea typeface="굴림" charset="-127"/>
                <a:cs typeface="+mn-cs"/>
              </a:rPr>
              <a:t>System 1 informs…</a:t>
            </a:r>
          </a:p>
          <a:p>
            <a:pPr defTabSz="1097280"/>
            <a:r>
              <a:rPr lang="en-US" sz="3840" b="1" kern="0" dirty="0">
                <a:solidFill>
                  <a:srgbClr val="FFFFFF"/>
                </a:solidFill>
                <a:effectLst>
                  <a:outerShdw blurRad="38100" dist="38100" dir="2700000" algn="tl">
                    <a:srgbClr val="000000">
                      <a:alpha val="43137"/>
                    </a:srgbClr>
                  </a:outerShdw>
                </a:effectLst>
                <a:latin typeface="Avenir LT Std 65 Medium" panose="020B0603020203020204" pitchFamily="34" charset="0"/>
                <a:ea typeface="굴림" charset="-127"/>
                <a:cs typeface="+mn-cs"/>
              </a:rPr>
              <a:t>you get an automatic impression.</a:t>
            </a:r>
          </a:p>
        </p:txBody>
      </p:sp>
      <p:sp>
        <p:nvSpPr>
          <p:cNvPr id="4" name="Rectangle 3">
            <a:extLst>
              <a:ext uri="{FF2B5EF4-FFF2-40B4-BE49-F238E27FC236}">
                <a16:creationId xmlns="" xmlns:a16="http://schemas.microsoft.com/office/drawing/2014/main" id="{15D06290-4504-483C-B82C-B1C31519AECE}"/>
              </a:ext>
            </a:extLst>
          </p:cNvPr>
          <p:cNvSpPr/>
          <p:nvPr/>
        </p:nvSpPr>
        <p:spPr bwMode="auto">
          <a:xfrm>
            <a:off x="182880" y="139959"/>
            <a:ext cx="13872269" cy="1209734"/>
          </a:xfrm>
          <a:prstGeom prst="rect">
            <a:avLst/>
          </a:prstGeom>
          <a:noFill/>
          <a:ln w="9525" cap="flat" cmpd="sng" algn="ctr">
            <a:noFill/>
            <a:prstDash val="solid"/>
            <a:round/>
            <a:headEnd type="none" w="med" len="med"/>
            <a:tailEnd type="none" w="med" len="med"/>
          </a:ln>
          <a:effectLst/>
          <a:extLst/>
        </p:spPr>
        <p:txBody>
          <a:bodyPr vert="horz" wrap="square" lIns="109728" tIns="54864" rIns="109728" bIns="54864" numCol="1" rtlCol="0" anchor="ctr" anchorCtr="0" compatLnSpc="1">
            <a:prstTxWarp prst="textNoShape">
              <a:avLst/>
            </a:prstTxWarp>
          </a:bodyPr>
          <a:lstStyle/>
          <a:p>
            <a:pPr defTabSz="1097280">
              <a:defRPr/>
            </a:pPr>
            <a:r>
              <a:rPr lang="en-US" sz="4800" b="1" kern="0" dirty="0">
                <a:solidFill>
                  <a:srgbClr val="FFFFFF"/>
                </a:solidFill>
                <a:effectLst>
                  <a:outerShdw blurRad="38100" dist="38100" dir="2700000" algn="tl">
                    <a:srgbClr val="000000">
                      <a:alpha val="43137"/>
                    </a:srgbClr>
                  </a:outerShdw>
                </a:effectLst>
                <a:latin typeface="Avenir LT Std 65 Medium" panose="020B0603020203020204" pitchFamily="34" charset="0"/>
                <a:ea typeface="굴림" charset="-127"/>
                <a:cs typeface="+mn-cs"/>
              </a:rPr>
              <a:t>What’s happening here?</a:t>
            </a:r>
          </a:p>
        </p:txBody>
      </p:sp>
    </p:spTree>
    <p:extLst>
      <p:ext uri="{BB962C8B-B14F-4D97-AF65-F5344CB8AC3E}">
        <p14:creationId xmlns:p14="http://schemas.microsoft.com/office/powerpoint/2010/main" val="122394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6160" y="2794743"/>
            <a:ext cx="7315200" cy="2215991"/>
          </a:xfrm>
          <a:prstGeom prst="rect">
            <a:avLst/>
          </a:prstGeom>
          <a:noFill/>
        </p:spPr>
        <p:txBody>
          <a:bodyPr wrap="square" rtlCol="0">
            <a:spAutoFit/>
          </a:bodyPr>
          <a:lstStyle/>
          <a:p>
            <a:pPr algn="ctr" defTabSz="1097280"/>
            <a:r>
              <a:rPr lang="en-US" sz="13800" dirty="0">
                <a:solidFill>
                  <a:srgbClr val="4D4D4D"/>
                </a:solidFill>
                <a:latin typeface="BentonSans Book"/>
                <a:cs typeface="+mn-cs"/>
              </a:rPr>
              <a:t>19 x 23</a:t>
            </a:r>
          </a:p>
        </p:txBody>
      </p:sp>
      <p:sp>
        <p:nvSpPr>
          <p:cNvPr id="4" name="Rectangle 1"/>
          <p:cNvSpPr txBox="1">
            <a:spLocks noChangeArrowheads="1"/>
          </p:cNvSpPr>
          <p:nvPr/>
        </p:nvSpPr>
        <p:spPr bwMode="auto">
          <a:xfrm>
            <a:off x="482600" y="433388"/>
            <a:ext cx="87788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defRPr/>
            </a:pPr>
            <a:r>
              <a:rPr lang="en-US" smtClean="0"/>
              <a:t>What’s the answer?</a:t>
            </a:r>
            <a:endParaRPr lang="en-US" dirty="0"/>
          </a:p>
        </p:txBody>
      </p:sp>
    </p:spTree>
    <p:extLst>
      <p:ext uri="{BB962C8B-B14F-4D97-AF65-F5344CB8AC3E}">
        <p14:creationId xmlns:p14="http://schemas.microsoft.com/office/powerpoint/2010/main" val="19252035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noGrp="1" noChangeArrowheads="1"/>
          </p:cNvSpPr>
          <p:nvPr>
            <p:ph type="title" idx="4294967295"/>
          </p:nvPr>
        </p:nvSpPr>
        <p:spPr>
          <a:xfrm>
            <a:off x="482600" y="433388"/>
            <a:ext cx="8778875" cy="609600"/>
          </a:xfrm>
          <a:prstGeom prst="rect">
            <a:avLst/>
          </a:prstGeom>
        </p:spPr>
        <p:txBody>
          <a:bodyPr/>
          <a:lstStyle/>
          <a:p>
            <a:pPr eaLnBrk="1" hangingPunct="1">
              <a:defRPr/>
            </a:pPr>
            <a:r>
              <a:rPr lang="en-US" dirty="0"/>
              <a:t>What’s the answer?</a:t>
            </a:r>
          </a:p>
        </p:txBody>
      </p:sp>
      <p:sp>
        <p:nvSpPr>
          <p:cNvPr id="2" name="TextBox 1"/>
          <p:cNvSpPr txBox="1"/>
          <p:nvPr/>
        </p:nvSpPr>
        <p:spPr>
          <a:xfrm>
            <a:off x="3566160" y="2794743"/>
            <a:ext cx="7315200" cy="2215991"/>
          </a:xfrm>
          <a:prstGeom prst="rect">
            <a:avLst/>
          </a:prstGeom>
          <a:noFill/>
        </p:spPr>
        <p:txBody>
          <a:bodyPr wrap="square" rtlCol="0">
            <a:spAutoFit/>
          </a:bodyPr>
          <a:lstStyle/>
          <a:p>
            <a:pPr algn="ctr" defTabSz="1097280"/>
            <a:r>
              <a:rPr lang="en-US" sz="13800" dirty="0">
                <a:solidFill>
                  <a:srgbClr val="4D4D4D"/>
                </a:solidFill>
                <a:latin typeface="BentonSans Book"/>
                <a:cs typeface="+mn-cs"/>
              </a:rPr>
              <a:t>19 x 23</a:t>
            </a:r>
          </a:p>
        </p:txBody>
      </p:sp>
      <p:sp>
        <p:nvSpPr>
          <p:cNvPr id="6" name="Rectangle 1"/>
          <p:cNvSpPr txBox="1">
            <a:spLocks noChangeArrowheads="1"/>
          </p:cNvSpPr>
          <p:nvPr/>
        </p:nvSpPr>
        <p:spPr bwMode="auto">
          <a:xfrm>
            <a:off x="1737360" y="5931317"/>
            <a:ext cx="10972800" cy="609600"/>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lvl1pPr algn="l" rtl="0" eaLnBrk="1" fontAlgn="base" hangingPunct="1">
              <a:spcBef>
                <a:spcPct val="0"/>
              </a:spcBef>
              <a:spcAft>
                <a:spcPct val="0"/>
              </a:spcAft>
              <a:defRPr sz="3600" b="1">
                <a:solidFill>
                  <a:srgbClr val="080808"/>
                </a:solidFill>
                <a:latin typeface="Calibri"/>
                <a:ea typeface="+mj-ea"/>
                <a:cs typeface="Calibri"/>
              </a:defRPr>
            </a:lvl1pPr>
            <a:lvl2pPr algn="l" rtl="0" eaLnBrk="1" fontAlgn="base" hangingPunct="1">
              <a:spcBef>
                <a:spcPct val="0"/>
              </a:spcBef>
              <a:spcAft>
                <a:spcPct val="0"/>
              </a:spcAft>
              <a:defRPr sz="3600" b="1">
                <a:solidFill>
                  <a:srgbClr val="080808"/>
                </a:solidFill>
                <a:latin typeface="Arial" charset="0"/>
              </a:defRPr>
            </a:lvl2pPr>
            <a:lvl3pPr algn="l" rtl="0" eaLnBrk="1" fontAlgn="base" hangingPunct="1">
              <a:spcBef>
                <a:spcPct val="0"/>
              </a:spcBef>
              <a:spcAft>
                <a:spcPct val="0"/>
              </a:spcAft>
              <a:defRPr sz="3600" b="1">
                <a:solidFill>
                  <a:srgbClr val="080808"/>
                </a:solidFill>
                <a:latin typeface="Arial" charset="0"/>
              </a:defRPr>
            </a:lvl3pPr>
            <a:lvl4pPr algn="l" rtl="0" eaLnBrk="1" fontAlgn="base" hangingPunct="1">
              <a:spcBef>
                <a:spcPct val="0"/>
              </a:spcBef>
              <a:spcAft>
                <a:spcPct val="0"/>
              </a:spcAft>
              <a:defRPr sz="3600" b="1">
                <a:solidFill>
                  <a:srgbClr val="080808"/>
                </a:solidFill>
                <a:latin typeface="Arial" charset="0"/>
              </a:defRPr>
            </a:lvl4pPr>
            <a:lvl5pPr algn="l" rtl="0" eaLnBrk="1" fontAlgn="base" hangingPunct="1">
              <a:spcBef>
                <a:spcPct val="0"/>
              </a:spcBef>
              <a:spcAft>
                <a:spcPct val="0"/>
              </a:spcAft>
              <a:defRPr sz="3600" b="1">
                <a:solidFill>
                  <a:srgbClr val="080808"/>
                </a:solidFill>
                <a:latin typeface="Arial" charset="0"/>
              </a:defRPr>
            </a:lvl5pPr>
            <a:lvl6pPr marL="457200" algn="l" rtl="0" eaLnBrk="1" fontAlgn="base" hangingPunct="1">
              <a:spcBef>
                <a:spcPct val="0"/>
              </a:spcBef>
              <a:spcAft>
                <a:spcPct val="0"/>
              </a:spcAft>
              <a:defRPr sz="3600" b="1">
                <a:solidFill>
                  <a:srgbClr val="080808"/>
                </a:solidFill>
                <a:latin typeface="Arial" charset="0"/>
              </a:defRPr>
            </a:lvl6pPr>
            <a:lvl7pPr marL="914400" algn="l" rtl="0" eaLnBrk="1" fontAlgn="base" hangingPunct="1">
              <a:spcBef>
                <a:spcPct val="0"/>
              </a:spcBef>
              <a:spcAft>
                <a:spcPct val="0"/>
              </a:spcAft>
              <a:defRPr sz="3600" b="1">
                <a:solidFill>
                  <a:srgbClr val="080808"/>
                </a:solidFill>
                <a:latin typeface="Arial" charset="0"/>
              </a:defRPr>
            </a:lvl7pPr>
            <a:lvl8pPr marL="1371600" algn="l" rtl="0" eaLnBrk="1" fontAlgn="base" hangingPunct="1">
              <a:spcBef>
                <a:spcPct val="0"/>
              </a:spcBef>
              <a:spcAft>
                <a:spcPct val="0"/>
              </a:spcAft>
              <a:defRPr sz="3600" b="1">
                <a:solidFill>
                  <a:srgbClr val="080808"/>
                </a:solidFill>
                <a:latin typeface="Arial" charset="0"/>
              </a:defRPr>
            </a:lvl8pPr>
            <a:lvl9pPr marL="1828800" algn="l" rtl="0" eaLnBrk="1" fontAlgn="base" hangingPunct="1">
              <a:spcBef>
                <a:spcPct val="0"/>
              </a:spcBef>
              <a:spcAft>
                <a:spcPct val="0"/>
              </a:spcAft>
              <a:defRPr sz="3600" b="1">
                <a:solidFill>
                  <a:srgbClr val="080808"/>
                </a:solidFill>
                <a:latin typeface="Arial" charset="0"/>
              </a:defRPr>
            </a:lvl9pPr>
          </a:lstStyle>
          <a:p>
            <a:pPr algn="ctr" defTabSz="1097280">
              <a:defRPr/>
            </a:pPr>
            <a:r>
              <a:rPr lang="en-US" sz="2880" i="1" dirty="0">
                <a:latin typeface="Merriweather Light"/>
              </a:rPr>
              <a:t>System 2 shifts into gear to figure out the answer. (it’s 437)</a:t>
            </a:r>
          </a:p>
        </p:txBody>
      </p:sp>
    </p:spTree>
    <p:extLst>
      <p:ext uri="{BB962C8B-B14F-4D97-AF65-F5344CB8AC3E}">
        <p14:creationId xmlns:p14="http://schemas.microsoft.com/office/powerpoint/2010/main" val="2378011516"/>
      </p:ext>
    </p:extLst>
  </p:cSld>
  <p:clrMapOvr>
    <a:masterClrMapping/>
  </p:clrMapOvr>
  <p:transition spd="slow">
    <p:wipe di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idx="4294967295"/>
          </p:nvPr>
        </p:nvSpPr>
        <p:spPr>
          <a:xfrm>
            <a:off x="533400" y="382367"/>
            <a:ext cx="8778875" cy="609600"/>
          </a:xfrm>
          <a:prstGeom prst="rect">
            <a:avLst/>
          </a:prstGeom>
        </p:spPr>
        <p:txBody>
          <a:bodyPr/>
          <a:lstStyle/>
          <a:p>
            <a:pPr eaLnBrk="1" hangingPunct="1">
              <a:defRPr/>
            </a:pPr>
            <a:r>
              <a:rPr lang="en-US" dirty="0"/>
              <a:t>…and what happens now?</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566" y="1002153"/>
            <a:ext cx="9611603" cy="67882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53251" name="Rectangle 3"/>
          <p:cNvSpPr>
            <a:spLocks/>
          </p:cNvSpPr>
          <p:nvPr/>
        </p:nvSpPr>
        <p:spPr bwMode="auto">
          <a:xfrm>
            <a:off x="11266745" y="7936806"/>
            <a:ext cx="3308791" cy="2400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p>
            <a:pPr defTabSz="1097280"/>
            <a:r>
              <a:rPr lang="en-US" sz="1560" dirty="0">
                <a:solidFill>
                  <a:srgbClr val="4D4D4D"/>
                </a:solidFill>
                <a:latin typeface="Arial" charset="0"/>
                <a:hlinkClick r:id="rId3"/>
              </a:rPr>
              <a:t>From </a:t>
            </a:r>
            <a:r>
              <a:rPr lang="en-US" sz="1560" i="1" u="sng" dirty="0">
                <a:solidFill>
                  <a:srgbClr val="4D4D4D"/>
                </a:solidFill>
                <a:latin typeface="Arial" charset="0"/>
                <a:hlinkClick r:id="rId3"/>
              </a:rPr>
              <a:t>http://www.perceptualedge.com</a:t>
            </a:r>
            <a:endParaRPr lang="en-US" sz="1560" i="1" u="sng" dirty="0">
              <a:solidFill>
                <a:srgbClr val="4D4D4D"/>
              </a:solidFill>
              <a:latin typeface="Arial" charset="0"/>
            </a:endParaRPr>
          </a:p>
        </p:txBody>
      </p:sp>
    </p:spTree>
    <p:extLst>
      <p:ext uri="{BB962C8B-B14F-4D97-AF65-F5344CB8AC3E}">
        <p14:creationId xmlns:p14="http://schemas.microsoft.com/office/powerpoint/2010/main" val="35497286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97280" y="182880"/>
            <a:ext cx="11704320" cy="1346202"/>
          </a:xfrm>
          <a:prstGeom prst="rect">
            <a:avLst/>
          </a:prstGeom>
        </p:spPr>
        <p:txBody>
          <a:bodyPr/>
          <a:lstStyle/>
          <a:p>
            <a:pPr algn="ctr" eaLnBrk="1" hangingPunct="1">
              <a:defRPr/>
            </a:pPr>
            <a:r>
              <a:rPr lang="en-US" sz="5400" b="1" dirty="0">
                <a:latin typeface="+mj-lt"/>
              </a:rPr>
              <a:t>Impressions in system 1 affect</a:t>
            </a:r>
            <a:br>
              <a:rPr lang="en-US" sz="5400" b="1" dirty="0">
                <a:latin typeface="+mj-lt"/>
              </a:rPr>
            </a:br>
            <a:r>
              <a:rPr lang="en-US" sz="5400" b="1" dirty="0">
                <a:latin typeface="+mj-lt"/>
              </a:rPr>
              <a:t>the conclusions of system 2.</a:t>
            </a:r>
          </a:p>
        </p:txBody>
      </p:sp>
      <p:sp>
        <p:nvSpPr>
          <p:cNvPr id="34817" name="Rectangle 1"/>
          <p:cNvSpPr>
            <a:spLocks noGrp="1" noChangeArrowheads="1"/>
          </p:cNvSpPr>
          <p:nvPr>
            <p:ph idx="1"/>
          </p:nvPr>
        </p:nvSpPr>
        <p:spPr>
          <a:xfrm>
            <a:off x="1956180" y="2007585"/>
            <a:ext cx="10954603" cy="5212081"/>
          </a:xfrm>
          <a:prstGeom prst="rect">
            <a:avLst/>
          </a:prstGeom>
        </p:spPr>
        <p:txBody>
          <a:bodyPr/>
          <a:lstStyle/>
          <a:p>
            <a:pPr>
              <a:defRPr/>
            </a:pPr>
            <a:r>
              <a:rPr lang="en-US" sz="4000" dirty="0">
                <a:latin typeface="+mn-lt"/>
              </a:rPr>
              <a:t>Presentation impacts the way data is perceived</a:t>
            </a:r>
          </a:p>
          <a:p>
            <a:pPr>
              <a:defRPr/>
            </a:pPr>
            <a:r>
              <a:rPr lang="en-US" sz="4000" dirty="0">
                <a:latin typeface="+mn-lt"/>
              </a:rPr>
              <a:t>Mood and emotions impact critical thinking</a:t>
            </a:r>
          </a:p>
          <a:p>
            <a:pPr>
              <a:defRPr/>
            </a:pPr>
            <a:r>
              <a:rPr lang="en-US" sz="4000" dirty="0">
                <a:latin typeface="+mn-lt"/>
              </a:rPr>
              <a:t>Caution: over-simplification can result in distorted understanding</a:t>
            </a:r>
            <a:br>
              <a:rPr lang="en-US" sz="4000" dirty="0">
                <a:latin typeface="+mn-lt"/>
              </a:rPr>
            </a:br>
            <a:endParaRPr lang="en-US" sz="1000" dirty="0"/>
          </a:p>
          <a:p>
            <a:pPr marL="0" indent="0" algn="ctr">
              <a:buNone/>
              <a:defRPr/>
            </a:pPr>
            <a:r>
              <a:rPr lang="en-US" i="1" dirty="0"/>
              <a:t>We’ll explore this further</a:t>
            </a:r>
            <a:br>
              <a:rPr lang="en-US" i="1" dirty="0"/>
            </a:br>
            <a:r>
              <a:rPr lang="en-US" i="1" dirty="0"/>
              <a:t>in a future class.</a:t>
            </a:r>
          </a:p>
        </p:txBody>
      </p:sp>
    </p:spTree>
    <p:extLst>
      <p:ext uri="{BB962C8B-B14F-4D97-AF65-F5344CB8AC3E}">
        <p14:creationId xmlns:p14="http://schemas.microsoft.com/office/powerpoint/2010/main" val="2129149945"/>
      </p:ext>
    </p:extLst>
  </p:cSld>
  <p:clrMapOvr>
    <a:masterClrMapping/>
  </p:clrMapOvr>
  <p:transition spd="slow">
    <p:wipe dir="d"/>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ChangeArrowheads="1"/>
          </p:cNvSpPr>
          <p:nvPr>
            <p:ph type="title" idx="4294967295"/>
          </p:nvPr>
        </p:nvSpPr>
        <p:spPr>
          <a:xfrm>
            <a:off x="0" y="182563"/>
            <a:ext cx="8778875" cy="609600"/>
          </a:xfrm>
          <a:prstGeom prst="rect">
            <a:avLst/>
          </a:prstGeom>
        </p:spPr>
        <p:txBody>
          <a:bodyPr>
            <a:normAutofit/>
          </a:bodyPr>
          <a:lstStyle/>
          <a:p>
            <a:pPr eaLnBrk="1" hangingPunct="1">
              <a:defRPr/>
            </a:pPr>
            <a:r>
              <a:rPr lang="en-US" dirty="0"/>
              <a:t>Citations</a:t>
            </a:r>
          </a:p>
        </p:txBody>
      </p:sp>
      <p:sp>
        <p:nvSpPr>
          <p:cNvPr id="2" name="Content Placeholder 1"/>
          <p:cNvSpPr>
            <a:spLocks noGrp="1"/>
          </p:cNvSpPr>
          <p:nvPr>
            <p:ph idx="4294967295"/>
          </p:nvPr>
        </p:nvSpPr>
        <p:spPr>
          <a:xfrm>
            <a:off x="0" y="914400"/>
            <a:ext cx="9051925" cy="6675438"/>
          </a:xfrm>
          <a:prstGeom prst="rect">
            <a:avLst/>
          </a:prstGeom>
        </p:spPr>
        <p:txBody>
          <a:bodyPr/>
          <a:lstStyle/>
          <a:p>
            <a:pPr marL="0" indent="0">
              <a:buNone/>
            </a:pPr>
            <a:r>
              <a:rPr lang="en-US" sz="1680" baseline="30000" dirty="0"/>
              <a:t>1</a:t>
            </a:r>
            <a:r>
              <a:rPr lang="en-US" sz="1680" i="1" baseline="30000" dirty="0"/>
              <a:t> </a:t>
            </a:r>
            <a:r>
              <a:rPr lang="en-US" sz="1680" dirty="0"/>
              <a:t>From </a:t>
            </a:r>
            <a:r>
              <a:rPr lang="en-US" sz="1680" i="1" dirty="0"/>
              <a:t>Rome Reborn: The Vatican Library &amp; Renaissance Culture</a:t>
            </a:r>
            <a:r>
              <a:rPr lang="en-US" sz="1680" dirty="0"/>
              <a:t>, Library of Congress website.  Accessed on 2/18/2012. </a:t>
            </a:r>
            <a:r>
              <a:rPr lang="en-US" sz="1680" dirty="0">
                <a:hlinkClick r:id="rId2"/>
              </a:rPr>
              <a:t>http://www.loc.gov/exhibits/vatican/math.html</a:t>
            </a:r>
            <a:endParaRPr lang="en-US" sz="1680" dirty="0"/>
          </a:p>
          <a:p>
            <a:pPr marL="0" indent="0">
              <a:buNone/>
            </a:pPr>
            <a:r>
              <a:rPr lang="en-US" sz="1680" baseline="30000" dirty="0"/>
              <a:t>2</a:t>
            </a:r>
            <a:r>
              <a:rPr lang="en-US" sz="1680" i="1" baseline="30000" dirty="0"/>
              <a:t> </a:t>
            </a:r>
            <a:r>
              <a:rPr lang="en-US" sz="1680" dirty="0"/>
              <a:t>Few, Stephen (2007)</a:t>
            </a:r>
            <a:r>
              <a:rPr lang="en-US" sz="1680" i="1" dirty="0"/>
              <a:t>, Data Visualization: Past, Present, and Future,</a:t>
            </a:r>
            <a:r>
              <a:rPr lang="en-US" sz="1680" dirty="0"/>
              <a:t> p.3</a:t>
            </a:r>
          </a:p>
          <a:p>
            <a:pPr marL="0" indent="0">
              <a:buNone/>
            </a:pPr>
            <a:r>
              <a:rPr lang="en-US" sz="1680" baseline="30000" dirty="0"/>
              <a:t>3</a:t>
            </a:r>
            <a:r>
              <a:rPr lang="en-US" sz="1680" i="1" baseline="30000" dirty="0"/>
              <a:t> </a:t>
            </a:r>
            <a:r>
              <a:rPr lang="en-US" sz="1680" dirty="0"/>
              <a:t>Wikipedia entry </a:t>
            </a:r>
            <a:r>
              <a:rPr lang="en-US" sz="1680" i="1" dirty="0"/>
              <a:t>René Descartes</a:t>
            </a:r>
            <a:r>
              <a:rPr lang="en-US" sz="1680" dirty="0"/>
              <a:t>, used under the Creative Commons-Share Alike 3.0 Unported license.  Accessed on 2/18/2012.  </a:t>
            </a:r>
            <a:r>
              <a:rPr lang="en-US" sz="1680" dirty="0">
                <a:hlinkClick r:id="rId3"/>
              </a:rPr>
              <a:t>http://en.wikipedia.org/wiki/Rene_descartes</a:t>
            </a:r>
            <a:endParaRPr lang="en-US" sz="1680" dirty="0"/>
          </a:p>
          <a:p>
            <a:pPr marL="0" indent="0">
              <a:buNone/>
            </a:pPr>
            <a:r>
              <a:rPr lang="en-US" sz="1680" baseline="30000" dirty="0"/>
              <a:t>4</a:t>
            </a:r>
            <a:r>
              <a:rPr lang="en-US" sz="1680" i="1" baseline="30000" dirty="0"/>
              <a:t> </a:t>
            </a:r>
            <a:r>
              <a:rPr lang="en-US" sz="1680" dirty="0"/>
              <a:t>Wikipedia entry </a:t>
            </a:r>
            <a:r>
              <a:rPr lang="en-US" sz="1680" i="1" dirty="0"/>
              <a:t>Cartesian Coordinate System</a:t>
            </a:r>
            <a:r>
              <a:rPr lang="en-US" sz="1680" dirty="0"/>
              <a:t>, used under the Creative Commons-Share Alike 3.0 Unported license. Accessed on 2/18/2012  </a:t>
            </a:r>
            <a:r>
              <a:rPr lang="en-US" sz="1680" dirty="0">
                <a:hlinkClick r:id="rId4"/>
              </a:rPr>
              <a:t>http://en.wikipedia.org/wiki/Cartesian_coordinate_system</a:t>
            </a:r>
            <a:endParaRPr lang="en-US" sz="1680" dirty="0"/>
          </a:p>
          <a:p>
            <a:pPr marL="0" indent="0">
              <a:buNone/>
            </a:pPr>
            <a:r>
              <a:rPr lang="en-US" sz="1680" baseline="30000" dirty="0"/>
              <a:t>5</a:t>
            </a:r>
            <a:r>
              <a:rPr lang="en-US" sz="1680" i="1" baseline="30000" dirty="0"/>
              <a:t> </a:t>
            </a:r>
            <a:r>
              <a:rPr lang="en-US" sz="1680" dirty="0"/>
              <a:t>Wikipedia entry </a:t>
            </a:r>
            <a:r>
              <a:rPr lang="en-US" sz="1680" i="1" dirty="0"/>
              <a:t>William Playfair</a:t>
            </a:r>
            <a:r>
              <a:rPr lang="en-US" sz="1680" dirty="0"/>
              <a:t>, used under the Creative Commons-Share Alike 3.0 Unported license. Accessed on 2/18/2012  </a:t>
            </a:r>
            <a:r>
              <a:rPr lang="en-US" sz="1680" dirty="0">
                <a:hlinkClick r:id="rId5"/>
              </a:rPr>
              <a:t>http://en.wikipedia.org/wiki/William_Playfair</a:t>
            </a:r>
            <a:endParaRPr lang="en-US" sz="1680" dirty="0"/>
          </a:p>
          <a:p>
            <a:pPr marL="0" indent="0">
              <a:buNone/>
            </a:pPr>
            <a:r>
              <a:rPr lang="en-US" sz="1680" baseline="30000" dirty="0"/>
              <a:t>6</a:t>
            </a:r>
            <a:r>
              <a:rPr lang="en-US" sz="1680" i="1" baseline="30000" dirty="0"/>
              <a:t> </a:t>
            </a:r>
            <a:r>
              <a:rPr lang="en-US" sz="1680" dirty="0"/>
              <a:t>Tufte, Edward R. (2001</a:t>
            </a:r>
            <a:r>
              <a:rPr lang="en-US" sz="1680" i="1" dirty="0"/>
              <a:t>), The Visual Display of Quantitative Information, Second Edition</a:t>
            </a:r>
            <a:r>
              <a:rPr lang="en-US" sz="1680" dirty="0"/>
              <a:t>, p. 9</a:t>
            </a:r>
          </a:p>
          <a:p>
            <a:pPr marL="0" indent="0">
              <a:buNone/>
            </a:pPr>
            <a:r>
              <a:rPr lang="en-US" sz="1680" baseline="30000" dirty="0"/>
              <a:t>7</a:t>
            </a:r>
            <a:r>
              <a:rPr lang="en-US" sz="1680" i="1" baseline="30000" dirty="0"/>
              <a:t> </a:t>
            </a:r>
            <a:r>
              <a:rPr lang="en-US" sz="1680" i="1" dirty="0"/>
              <a:t>The Oxford Dictionary of National Biography</a:t>
            </a:r>
            <a:r>
              <a:rPr lang="en-US" sz="1680" dirty="0"/>
              <a:t>, ©2004-12 Oxford University Press.  Retrieved on 2/18/2012.  </a:t>
            </a:r>
            <a:r>
              <a:rPr lang="en-US" sz="1680" dirty="0">
                <a:hlinkClick r:id="rId6"/>
              </a:rPr>
              <a:t>http://www.oxforddnb.com/view/printable/22370</a:t>
            </a:r>
            <a:endParaRPr lang="en-US" sz="1680" dirty="0"/>
          </a:p>
          <a:p>
            <a:pPr marL="0" indent="0">
              <a:buNone/>
            </a:pPr>
            <a:r>
              <a:rPr lang="en-US" sz="1680" baseline="30000" dirty="0"/>
              <a:t>7</a:t>
            </a:r>
            <a:r>
              <a:rPr lang="en-US" sz="1680" i="1" baseline="30000" dirty="0"/>
              <a:t> </a:t>
            </a:r>
            <a:r>
              <a:rPr lang="en-US" sz="1680" dirty="0"/>
              <a:t>Friendly, Michael (2001), </a:t>
            </a:r>
            <a:r>
              <a:rPr lang="en-US" sz="1680" i="1" dirty="0"/>
              <a:t>Gallery of Data Visualization</a:t>
            </a:r>
            <a:r>
              <a:rPr lang="en-US" sz="1680" dirty="0"/>
              <a:t>, Electronic document, http://www.datavis.ca/gallery/, Accessed: 02/19/2012 22:20:39</a:t>
            </a:r>
          </a:p>
          <a:p>
            <a:pPr marL="0" indent="0">
              <a:buNone/>
            </a:pPr>
            <a:r>
              <a:rPr lang="en-US" sz="1680" baseline="30000" dirty="0"/>
              <a:t>8</a:t>
            </a:r>
            <a:r>
              <a:rPr lang="en-US" sz="1680" i="1" baseline="30000" dirty="0"/>
              <a:t> </a:t>
            </a:r>
            <a:r>
              <a:rPr lang="en-US" sz="1680" dirty="0"/>
              <a:t>Tufte, Edward R. (2001</a:t>
            </a:r>
            <a:r>
              <a:rPr lang="en-US" sz="1680" i="1" dirty="0"/>
              <a:t>), The Visual Display of Quantitative Information, Second Edition</a:t>
            </a:r>
            <a:r>
              <a:rPr lang="en-US" sz="1680" dirty="0"/>
              <a:t>, p. 40</a:t>
            </a:r>
          </a:p>
          <a:p>
            <a:pPr marL="0" indent="0">
              <a:buNone/>
            </a:pPr>
            <a:r>
              <a:rPr lang="en-US" sz="1680" baseline="30000" dirty="0"/>
              <a:t>9</a:t>
            </a:r>
            <a:r>
              <a:rPr lang="en-US" sz="1680" i="1" baseline="30000" dirty="0"/>
              <a:t> </a:t>
            </a:r>
            <a:r>
              <a:rPr lang="en-US" sz="1680" dirty="0"/>
              <a:t>Bertin, Jacques (1983), </a:t>
            </a:r>
            <a:r>
              <a:rPr lang="en-US" sz="1680" i="1" dirty="0"/>
              <a:t>Semiology of Graphics</a:t>
            </a:r>
            <a:r>
              <a:rPr lang="en-US" sz="1680" dirty="0"/>
              <a:t>, English translation by William J. Berg, pp. 42, 65</a:t>
            </a:r>
          </a:p>
          <a:p>
            <a:pPr marL="0" indent="0">
              <a:buNone/>
            </a:pPr>
            <a:r>
              <a:rPr lang="en-US" sz="1680" baseline="30000" dirty="0"/>
              <a:t>10</a:t>
            </a:r>
            <a:r>
              <a:rPr lang="en-US" sz="1680" i="1" baseline="30000" dirty="0"/>
              <a:t> </a:t>
            </a:r>
            <a:r>
              <a:rPr lang="en-US" sz="1680" dirty="0"/>
              <a:t>Wikipedia entry </a:t>
            </a:r>
            <a:r>
              <a:rPr lang="en-US" sz="1680" i="1" dirty="0"/>
              <a:t>Exploratory Data Analysis, </a:t>
            </a:r>
            <a:r>
              <a:rPr lang="en-US" sz="1680" dirty="0"/>
              <a:t>used under the Creative Commons-Share Alike 3.0 Unported license.  Accessed on 2/19/2012.</a:t>
            </a:r>
            <a:r>
              <a:rPr lang="en-US" sz="1680" dirty="0">
                <a:hlinkClick r:id="rId7"/>
              </a:rPr>
              <a:t>http://http://en.wikipedia.org/wiki/Exploratory_data_analysis</a:t>
            </a:r>
            <a:endParaRPr lang="en-US" sz="1680" dirty="0"/>
          </a:p>
          <a:p>
            <a:pPr marL="0" indent="0">
              <a:buNone/>
            </a:pPr>
            <a:r>
              <a:rPr lang="en-US" sz="1680" baseline="30000" dirty="0"/>
              <a:t>11</a:t>
            </a:r>
            <a:r>
              <a:rPr lang="en-US" sz="1680" i="1" baseline="30000" dirty="0"/>
              <a:t> </a:t>
            </a:r>
            <a:r>
              <a:rPr lang="en-US" sz="1680" dirty="0"/>
              <a:t>Wikipedia entry </a:t>
            </a:r>
            <a:r>
              <a:rPr lang="en-US" sz="1680" i="1" dirty="0"/>
              <a:t>Edward Tufte, </a:t>
            </a:r>
            <a:r>
              <a:rPr lang="en-US" sz="1680" dirty="0"/>
              <a:t>used under the Creative Commons-Share Alike 3.0 Unported license.  Accessed on 2/19/2012. </a:t>
            </a:r>
            <a:r>
              <a:rPr lang="en-US" sz="1680" dirty="0">
                <a:hlinkClick r:id="rId8"/>
              </a:rPr>
              <a:t>http://en.wikipedia.org/wiki/Edward_Tufte</a:t>
            </a:r>
            <a:endParaRPr lang="en-US" sz="1680" dirty="0"/>
          </a:p>
          <a:p>
            <a:pPr marL="0" indent="0">
              <a:buNone/>
            </a:pPr>
            <a:endParaRPr lang="en-US" sz="1680" dirty="0"/>
          </a:p>
          <a:p>
            <a:pPr marL="0" indent="0">
              <a:buNone/>
            </a:pPr>
            <a:endParaRPr lang="en-US" sz="1680" dirty="0"/>
          </a:p>
          <a:p>
            <a:pPr marL="0" indent="0">
              <a:buNone/>
            </a:pPr>
            <a:endParaRPr lang="en-US" sz="1680" dirty="0"/>
          </a:p>
          <a:p>
            <a:pPr marL="0" indent="0">
              <a:buNone/>
            </a:pPr>
            <a:endParaRPr lang="en-US" sz="1680" dirty="0"/>
          </a:p>
          <a:p>
            <a:pPr marL="0" indent="0">
              <a:buNone/>
            </a:pPr>
            <a:endParaRPr lang="en-US" sz="1680" i="1" dirty="0"/>
          </a:p>
          <a:p>
            <a:pPr marL="0" indent="0">
              <a:buNone/>
            </a:pPr>
            <a:endParaRPr lang="en-US" sz="1680" dirty="0"/>
          </a:p>
        </p:txBody>
      </p:sp>
    </p:spTree>
    <p:extLst>
      <p:ext uri="{BB962C8B-B14F-4D97-AF65-F5344CB8AC3E}">
        <p14:creationId xmlns:p14="http://schemas.microsoft.com/office/powerpoint/2010/main" val="36572043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3629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45985" y="569198"/>
            <a:ext cx="7889347" cy="769441"/>
          </a:xfrm>
          <a:prstGeom prst="rect">
            <a:avLst/>
          </a:prstGeom>
        </p:spPr>
        <p:txBody>
          <a:bodyPr wrap="square">
            <a:spAutoFit/>
          </a:bodyPr>
          <a:lstStyle/>
          <a:p>
            <a:r>
              <a:rPr lang="en-US" sz="4400" dirty="0">
                <a:latin typeface="BentonSans Book"/>
              </a:rPr>
              <a:t>Business Intelligence</a:t>
            </a:r>
          </a:p>
        </p:txBody>
      </p:sp>
      <p:sp>
        <p:nvSpPr>
          <p:cNvPr id="40" name="Rectangle 39"/>
          <p:cNvSpPr/>
          <p:nvPr/>
        </p:nvSpPr>
        <p:spPr>
          <a:xfrm>
            <a:off x="5560508" y="1398331"/>
            <a:ext cx="6524239" cy="609398"/>
          </a:xfrm>
          <a:prstGeom prst="rect">
            <a:avLst/>
          </a:prstGeom>
        </p:spPr>
        <p:txBody>
          <a:bodyPr wrap="square">
            <a:spAutoFit/>
          </a:bodyPr>
          <a:lstStyle/>
          <a:p>
            <a:r>
              <a:rPr lang="en-US" sz="3360" b="1" dirty="0">
                <a:latin typeface="BentonSans Book"/>
              </a:rPr>
              <a:t>Moving from data to action….</a:t>
            </a:r>
          </a:p>
        </p:txBody>
      </p:sp>
      <p:grpSp>
        <p:nvGrpSpPr>
          <p:cNvPr id="80" name="Group 32"/>
          <p:cNvGrpSpPr>
            <a:grpSpLocks/>
          </p:cNvGrpSpPr>
          <p:nvPr/>
        </p:nvGrpSpPr>
        <p:grpSpPr bwMode="auto">
          <a:xfrm>
            <a:off x="3161184" y="2150457"/>
            <a:ext cx="1357322" cy="1428760"/>
            <a:chOff x="1292" y="1893"/>
            <a:chExt cx="998" cy="993"/>
          </a:xfrm>
        </p:grpSpPr>
        <p:grpSp>
          <p:nvGrpSpPr>
            <p:cNvPr id="81" name="Group 33"/>
            <p:cNvGrpSpPr>
              <a:grpSpLocks/>
            </p:cNvGrpSpPr>
            <p:nvPr/>
          </p:nvGrpSpPr>
          <p:grpSpPr bwMode="auto">
            <a:xfrm>
              <a:off x="1292" y="1893"/>
              <a:ext cx="998" cy="993"/>
              <a:chOff x="2336" y="3117"/>
              <a:chExt cx="1134" cy="993"/>
            </a:xfrm>
          </p:grpSpPr>
          <p:grpSp>
            <p:nvGrpSpPr>
              <p:cNvPr id="83" name="Group 34"/>
              <p:cNvGrpSpPr>
                <a:grpSpLocks/>
              </p:cNvGrpSpPr>
              <p:nvPr/>
            </p:nvGrpSpPr>
            <p:grpSpPr bwMode="auto">
              <a:xfrm>
                <a:off x="2336" y="3117"/>
                <a:ext cx="1134" cy="993"/>
                <a:chOff x="868" y="1477"/>
                <a:chExt cx="4251" cy="2141"/>
              </a:xfrm>
            </p:grpSpPr>
            <p:sp>
              <p:nvSpPr>
                <p:cNvPr id="86" name="Oval 35"/>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87" name="Oval 36"/>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84" name="Oval 37"/>
              <p:cNvSpPr>
                <a:spLocks noChangeArrowheads="1"/>
              </p:cNvSpPr>
              <p:nvPr/>
            </p:nvSpPr>
            <p:spPr bwMode="auto">
              <a:xfrm flipH="1">
                <a:off x="2427" y="3208"/>
                <a:ext cx="953" cy="795"/>
              </a:xfrm>
              <a:prstGeom prst="ellipse">
                <a:avLst/>
              </a:prstGeom>
              <a:solidFill>
                <a:srgbClr val="BE3600"/>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85" name="Oval 38"/>
              <p:cNvSpPr>
                <a:spLocks noChangeArrowheads="1"/>
              </p:cNvSpPr>
              <p:nvPr/>
            </p:nvSpPr>
            <p:spPr bwMode="auto">
              <a:xfrm flipH="1">
                <a:off x="2515" y="3229"/>
                <a:ext cx="771" cy="522"/>
              </a:xfrm>
              <a:prstGeom prst="ellipse">
                <a:avLst/>
              </a:prstGeom>
              <a:gradFill rotWithShape="1">
                <a:gsLst>
                  <a:gs pos="0">
                    <a:srgbClr val="BE3600">
                      <a:gamma/>
                      <a:tint val="42353"/>
                      <a:invGamma/>
                    </a:srgbClr>
                  </a:gs>
                  <a:gs pos="100000">
                    <a:srgbClr val="BE3600">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82" name="Rectangle 39"/>
            <p:cNvSpPr>
              <a:spLocks noChangeArrowheads="1"/>
            </p:cNvSpPr>
            <p:nvPr/>
          </p:nvSpPr>
          <p:spPr bwMode="auto">
            <a:xfrm>
              <a:off x="1292" y="2150"/>
              <a:ext cx="990" cy="321"/>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6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굴림" charset="-127"/>
                  <a:cs typeface="Calibri"/>
                </a:rPr>
                <a:t>Data</a:t>
              </a:r>
              <a:endParaRPr kumimoji="0" lang="en-US" sz="36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endParaRPr>
            </a:p>
          </p:txBody>
        </p:sp>
      </p:grpSp>
      <p:grpSp>
        <p:nvGrpSpPr>
          <p:cNvPr id="88" name="Group 38"/>
          <p:cNvGrpSpPr>
            <a:grpSpLocks/>
          </p:cNvGrpSpPr>
          <p:nvPr/>
        </p:nvGrpSpPr>
        <p:grpSpPr bwMode="auto">
          <a:xfrm>
            <a:off x="5018572" y="2793399"/>
            <a:ext cx="1928826" cy="2000264"/>
            <a:chOff x="4195" y="2750"/>
            <a:chExt cx="1134" cy="993"/>
          </a:xfrm>
        </p:grpSpPr>
        <p:grpSp>
          <p:nvGrpSpPr>
            <p:cNvPr id="89" name="Group 39"/>
            <p:cNvGrpSpPr>
              <a:grpSpLocks/>
            </p:cNvGrpSpPr>
            <p:nvPr/>
          </p:nvGrpSpPr>
          <p:grpSpPr bwMode="auto">
            <a:xfrm>
              <a:off x="4195" y="2750"/>
              <a:ext cx="1134" cy="993"/>
              <a:chOff x="4195" y="2750"/>
              <a:chExt cx="1134" cy="993"/>
            </a:xfrm>
          </p:grpSpPr>
          <p:grpSp>
            <p:nvGrpSpPr>
              <p:cNvPr id="91" name="Group 40"/>
              <p:cNvGrpSpPr>
                <a:grpSpLocks/>
              </p:cNvGrpSpPr>
              <p:nvPr/>
            </p:nvGrpSpPr>
            <p:grpSpPr bwMode="auto">
              <a:xfrm>
                <a:off x="4195" y="2750"/>
                <a:ext cx="1134" cy="993"/>
                <a:chOff x="868" y="1477"/>
                <a:chExt cx="4251" cy="2141"/>
              </a:xfrm>
            </p:grpSpPr>
            <p:sp>
              <p:nvSpPr>
                <p:cNvPr id="94" name="Oval 41"/>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95" name="Oval 42"/>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92" name="Oval 43"/>
              <p:cNvSpPr>
                <a:spLocks noChangeArrowheads="1"/>
              </p:cNvSpPr>
              <p:nvPr/>
            </p:nvSpPr>
            <p:spPr bwMode="auto">
              <a:xfrm flipH="1">
                <a:off x="4285" y="2841"/>
                <a:ext cx="953" cy="791"/>
              </a:xfrm>
              <a:prstGeom prst="ellipse">
                <a:avLst/>
              </a:prstGeom>
              <a:solidFill>
                <a:srgbClr val="F4BA52"/>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93" name="Oval 44"/>
              <p:cNvSpPr>
                <a:spLocks noChangeArrowheads="1"/>
              </p:cNvSpPr>
              <p:nvPr/>
            </p:nvSpPr>
            <p:spPr bwMode="auto">
              <a:xfrm flipH="1">
                <a:off x="4375" y="2865"/>
                <a:ext cx="771" cy="522"/>
              </a:xfrm>
              <a:prstGeom prst="ellipse">
                <a:avLst/>
              </a:prstGeom>
              <a:gradFill rotWithShape="1">
                <a:gsLst>
                  <a:gs pos="0">
                    <a:srgbClr val="F4BA52">
                      <a:gamma/>
                      <a:tint val="35686"/>
                      <a:invGamma/>
                    </a:srgbClr>
                  </a:gs>
                  <a:gs pos="100000">
                    <a:srgbClr val="F4BA52">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90" name="Rectangle 45"/>
            <p:cNvSpPr>
              <a:spLocks noChangeArrowheads="1"/>
            </p:cNvSpPr>
            <p:nvPr/>
          </p:nvSpPr>
          <p:spPr bwMode="auto">
            <a:xfrm>
              <a:off x="4271" y="3087"/>
              <a:ext cx="983" cy="209"/>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굴림" charset="-127"/>
                  <a:cs typeface="Calibri"/>
                </a:rPr>
                <a:t>Information</a:t>
              </a:r>
              <a:endParaRPr kumimoji="0" lang="en-US"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endParaRPr>
            </a:p>
          </p:txBody>
        </p:sp>
      </p:grpSp>
      <p:sp>
        <p:nvSpPr>
          <p:cNvPr id="96" name="AutoShape 3"/>
          <p:cNvSpPr>
            <a:spLocks noChangeArrowheads="1"/>
          </p:cNvSpPr>
          <p:nvPr/>
        </p:nvSpPr>
        <p:spPr bwMode="auto">
          <a:xfrm rot="1637971">
            <a:off x="4469713" y="2983772"/>
            <a:ext cx="657016"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nvGrpSpPr>
          <p:cNvPr id="97" name="Group 21"/>
          <p:cNvGrpSpPr>
            <a:grpSpLocks/>
          </p:cNvGrpSpPr>
          <p:nvPr/>
        </p:nvGrpSpPr>
        <p:grpSpPr bwMode="auto">
          <a:xfrm>
            <a:off x="9662042" y="4936539"/>
            <a:ext cx="2571768" cy="2571768"/>
            <a:chOff x="4195" y="2750"/>
            <a:chExt cx="1134" cy="993"/>
          </a:xfrm>
        </p:grpSpPr>
        <p:grpSp>
          <p:nvGrpSpPr>
            <p:cNvPr id="98" name="Group 22"/>
            <p:cNvGrpSpPr>
              <a:grpSpLocks/>
            </p:cNvGrpSpPr>
            <p:nvPr/>
          </p:nvGrpSpPr>
          <p:grpSpPr bwMode="auto">
            <a:xfrm>
              <a:off x="4195" y="2750"/>
              <a:ext cx="1134" cy="993"/>
              <a:chOff x="4195" y="2750"/>
              <a:chExt cx="1134" cy="993"/>
            </a:xfrm>
          </p:grpSpPr>
          <p:grpSp>
            <p:nvGrpSpPr>
              <p:cNvPr id="100" name="Group 23"/>
              <p:cNvGrpSpPr>
                <a:grpSpLocks/>
              </p:cNvGrpSpPr>
              <p:nvPr/>
            </p:nvGrpSpPr>
            <p:grpSpPr bwMode="auto">
              <a:xfrm>
                <a:off x="4195" y="2750"/>
                <a:ext cx="1134" cy="993"/>
                <a:chOff x="868" y="1477"/>
                <a:chExt cx="4251" cy="2141"/>
              </a:xfrm>
            </p:grpSpPr>
            <p:sp>
              <p:nvSpPr>
                <p:cNvPr id="103" name="Oval 24"/>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104" name="Oval 25"/>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101" name="Oval 26"/>
              <p:cNvSpPr>
                <a:spLocks noChangeArrowheads="1"/>
              </p:cNvSpPr>
              <p:nvPr/>
            </p:nvSpPr>
            <p:spPr bwMode="auto">
              <a:xfrm flipH="1">
                <a:off x="4285" y="2841"/>
                <a:ext cx="953" cy="791"/>
              </a:xfrm>
              <a:prstGeom prst="ellipse">
                <a:avLst/>
              </a:prstGeom>
              <a:solidFill>
                <a:srgbClr val="C5780F"/>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102" name="Oval 27"/>
              <p:cNvSpPr>
                <a:spLocks noChangeArrowheads="1"/>
              </p:cNvSpPr>
              <p:nvPr/>
            </p:nvSpPr>
            <p:spPr bwMode="auto">
              <a:xfrm flipH="1">
                <a:off x="4375" y="2865"/>
                <a:ext cx="771" cy="522"/>
              </a:xfrm>
              <a:prstGeom prst="ellipse">
                <a:avLst/>
              </a:prstGeom>
              <a:gradFill rotWithShape="1">
                <a:gsLst>
                  <a:gs pos="0">
                    <a:srgbClr val="C5780F">
                      <a:gamma/>
                      <a:tint val="35686"/>
                      <a:invGamma/>
                    </a:srgbClr>
                  </a:gs>
                  <a:gs pos="100000">
                    <a:srgbClr val="C5780F">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99" name="Rectangle 28"/>
            <p:cNvSpPr>
              <a:spLocks noChangeArrowheads="1"/>
            </p:cNvSpPr>
            <p:nvPr/>
          </p:nvSpPr>
          <p:spPr bwMode="auto">
            <a:xfrm>
              <a:off x="4377" y="2991"/>
              <a:ext cx="814" cy="416"/>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굴림" charset="-127"/>
                  <a:cs typeface="Calibri"/>
                </a:rPr>
                <a:t>Plan to guide actions or key decisions</a:t>
              </a:r>
              <a:endParaRPr kumimoji="0" lang="en-US"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endParaRPr>
            </a:p>
          </p:txBody>
        </p:sp>
      </p:grpSp>
      <p:grpSp>
        <p:nvGrpSpPr>
          <p:cNvPr id="105" name="Group 13"/>
          <p:cNvGrpSpPr>
            <a:grpSpLocks/>
          </p:cNvGrpSpPr>
          <p:nvPr/>
        </p:nvGrpSpPr>
        <p:grpSpPr bwMode="auto">
          <a:xfrm>
            <a:off x="7233150" y="3936407"/>
            <a:ext cx="2000264" cy="2143140"/>
            <a:chOff x="431" y="2750"/>
            <a:chExt cx="1134" cy="993"/>
          </a:xfrm>
        </p:grpSpPr>
        <p:grpSp>
          <p:nvGrpSpPr>
            <p:cNvPr id="106" name="Group 14"/>
            <p:cNvGrpSpPr>
              <a:grpSpLocks/>
            </p:cNvGrpSpPr>
            <p:nvPr/>
          </p:nvGrpSpPr>
          <p:grpSpPr bwMode="auto">
            <a:xfrm>
              <a:off x="431" y="2750"/>
              <a:ext cx="1134" cy="993"/>
              <a:chOff x="431" y="2750"/>
              <a:chExt cx="1134" cy="993"/>
            </a:xfrm>
          </p:grpSpPr>
          <p:grpSp>
            <p:nvGrpSpPr>
              <p:cNvPr id="108" name="Group 15"/>
              <p:cNvGrpSpPr>
                <a:grpSpLocks/>
              </p:cNvGrpSpPr>
              <p:nvPr/>
            </p:nvGrpSpPr>
            <p:grpSpPr bwMode="auto">
              <a:xfrm>
                <a:off x="431" y="2750"/>
                <a:ext cx="1134" cy="993"/>
                <a:chOff x="868" y="1477"/>
                <a:chExt cx="4251" cy="2141"/>
              </a:xfrm>
            </p:grpSpPr>
            <p:sp>
              <p:nvSpPr>
                <p:cNvPr id="111" name="Oval 16"/>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112" name="Oval 17"/>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109" name="Oval 18"/>
              <p:cNvSpPr>
                <a:spLocks noChangeArrowheads="1"/>
              </p:cNvSpPr>
              <p:nvPr/>
            </p:nvSpPr>
            <p:spPr bwMode="auto">
              <a:xfrm flipH="1">
                <a:off x="522" y="2840"/>
                <a:ext cx="953" cy="798"/>
              </a:xfrm>
              <a:prstGeom prst="ellipse">
                <a:avLst/>
              </a:prstGeom>
              <a:solidFill>
                <a:srgbClr val="00ADEF"/>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110" name="Oval 19"/>
              <p:cNvSpPr>
                <a:spLocks noChangeArrowheads="1"/>
              </p:cNvSpPr>
              <p:nvPr/>
            </p:nvSpPr>
            <p:spPr bwMode="auto">
              <a:xfrm flipH="1">
                <a:off x="611" y="2862"/>
                <a:ext cx="771" cy="522"/>
              </a:xfrm>
              <a:prstGeom prst="ellipse">
                <a:avLst/>
              </a:prstGeom>
              <a:gradFill rotWithShape="1">
                <a:gsLst>
                  <a:gs pos="0">
                    <a:srgbClr val="00ADEF">
                      <a:gamma/>
                      <a:tint val="35686"/>
                      <a:invGamma/>
                    </a:srgbClr>
                  </a:gs>
                  <a:gs pos="100000">
                    <a:srgbClr val="00ADEF">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107" name="Rectangle 20"/>
            <p:cNvSpPr>
              <a:spLocks noChangeArrowheads="1"/>
            </p:cNvSpPr>
            <p:nvPr/>
          </p:nvSpPr>
          <p:spPr bwMode="auto">
            <a:xfrm>
              <a:off x="431" y="3081"/>
              <a:ext cx="1134" cy="1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rPr>
                <a:t>Knowledge</a:t>
              </a:r>
            </a:p>
          </p:txBody>
        </p:sp>
      </p:grpSp>
      <p:sp>
        <p:nvSpPr>
          <p:cNvPr id="113" name="AutoShape 3"/>
          <p:cNvSpPr>
            <a:spLocks noChangeArrowheads="1"/>
          </p:cNvSpPr>
          <p:nvPr/>
        </p:nvSpPr>
        <p:spPr bwMode="auto">
          <a:xfrm rot="1637971">
            <a:off x="6845490" y="4062177"/>
            <a:ext cx="542662"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114" name="AutoShape 3"/>
          <p:cNvSpPr>
            <a:spLocks noChangeArrowheads="1"/>
          </p:cNvSpPr>
          <p:nvPr/>
        </p:nvSpPr>
        <p:spPr bwMode="auto">
          <a:xfrm rot="1637971">
            <a:off x="9121742" y="5318500"/>
            <a:ext cx="660738"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Tree>
    <p:extLst>
      <p:ext uri="{BB962C8B-B14F-4D97-AF65-F5344CB8AC3E}">
        <p14:creationId xmlns:p14="http://schemas.microsoft.com/office/powerpoint/2010/main" val="36805726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5866818" y="1107007"/>
            <a:ext cx="6000792"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defTabSz="914400">
              <a:defRPr/>
            </a:pPr>
            <a:r>
              <a:rPr lang="en-US" sz="2800" dirty="0">
                <a:solidFill>
                  <a:srgbClr val="4D4D4D"/>
                </a:solidFill>
                <a:latin typeface="+mn-lt"/>
                <a:ea typeface="+mn-ea"/>
                <a:cs typeface="+mn-cs"/>
              </a:rPr>
              <a:t>Facts and statistics collected together for reference or analysis.</a:t>
            </a:r>
            <a:endParaRPr lang="uk-UA" sz="2800" b="1" kern="0" dirty="0" smtClean="0">
              <a:solidFill>
                <a:srgbClr val="080808"/>
              </a:solidFill>
              <a:latin typeface="+mn-lt"/>
              <a:ea typeface="+mn-ea"/>
              <a:cs typeface="Calibri"/>
            </a:endParaRPr>
          </a:p>
        </p:txBody>
      </p:sp>
      <p:grpSp>
        <p:nvGrpSpPr>
          <p:cNvPr id="4" name="Group 32"/>
          <p:cNvGrpSpPr>
            <a:grpSpLocks/>
          </p:cNvGrpSpPr>
          <p:nvPr/>
        </p:nvGrpSpPr>
        <p:grpSpPr bwMode="auto">
          <a:xfrm>
            <a:off x="3409752" y="755469"/>
            <a:ext cx="1357322" cy="1428760"/>
            <a:chOff x="1292" y="1893"/>
            <a:chExt cx="998" cy="993"/>
          </a:xfrm>
        </p:grpSpPr>
        <p:grpSp>
          <p:nvGrpSpPr>
            <p:cNvPr id="5" name="Group 33"/>
            <p:cNvGrpSpPr>
              <a:grpSpLocks/>
            </p:cNvGrpSpPr>
            <p:nvPr/>
          </p:nvGrpSpPr>
          <p:grpSpPr bwMode="auto">
            <a:xfrm>
              <a:off x="1292" y="1893"/>
              <a:ext cx="998" cy="993"/>
              <a:chOff x="2336" y="3117"/>
              <a:chExt cx="1134" cy="993"/>
            </a:xfrm>
          </p:grpSpPr>
          <p:grpSp>
            <p:nvGrpSpPr>
              <p:cNvPr id="7" name="Group 34"/>
              <p:cNvGrpSpPr>
                <a:grpSpLocks/>
              </p:cNvGrpSpPr>
              <p:nvPr/>
            </p:nvGrpSpPr>
            <p:grpSpPr bwMode="auto">
              <a:xfrm>
                <a:off x="2336" y="3117"/>
                <a:ext cx="1134" cy="993"/>
                <a:chOff x="868" y="1477"/>
                <a:chExt cx="4251" cy="2141"/>
              </a:xfrm>
            </p:grpSpPr>
            <p:sp>
              <p:nvSpPr>
                <p:cNvPr id="10" name="Oval 35"/>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11" name="Oval 36"/>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8" name="Oval 37"/>
              <p:cNvSpPr>
                <a:spLocks noChangeArrowheads="1"/>
              </p:cNvSpPr>
              <p:nvPr/>
            </p:nvSpPr>
            <p:spPr bwMode="auto">
              <a:xfrm flipH="1">
                <a:off x="2427" y="3208"/>
                <a:ext cx="953" cy="795"/>
              </a:xfrm>
              <a:prstGeom prst="ellipse">
                <a:avLst/>
              </a:prstGeom>
              <a:solidFill>
                <a:srgbClr val="BE3600"/>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9" name="Oval 38"/>
              <p:cNvSpPr>
                <a:spLocks noChangeArrowheads="1"/>
              </p:cNvSpPr>
              <p:nvPr/>
            </p:nvSpPr>
            <p:spPr bwMode="auto">
              <a:xfrm flipH="1">
                <a:off x="2515" y="3229"/>
                <a:ext cx="771" cy="522"/>
              </a:xfrm>
              <a:prstGeom prst="ellipse">
                <a:avLst/>
              </a:prstGeom>
              <a:gradFill rotWithShape="1">
                <a:gsLst>
                  <a:gs pos="0">
                    <a:srgbClr val="BE3600">
                      <a:gamma/>
                      <a:tint val="42353"/>
                      <a:invGamma/>
                    </a:srgbClr>
                  </a:gs>
                  <a:gs pos="100000">
                    <a:srgbClr val="BE3600">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6" name="Rectangle 39"/>
            <p:cNvSpPr>
              <a:spLocks noChangeArrowheads="1"/>
            </p:cNvSpPr>
            <p:nvPr/>
          </p:nvSpPr>
          <p:spPr bwMode="auto">
            <a:xfrm>
              <a:off x="1292" y="2150"/>
              <a:ext cx="990" cy="321"/>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6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굴림" charset="-127"/>
                  <a:cs typeface="Calibri"/>
                </a:rPr>
                <a:t>Data</a:t>
              </a:r>
              <a:endParaRPr kumimoji="0" lang="en-US" sz="36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endParaRPr>
            </a:p>
          </p:txBody>
        </p:sp>
      </p:grpSp>
      <p:grpSp>
        <p:nvGrpSpPr>
          <p:cNvPr id="12" name="Group 38"/>
          <p:cNvGrpSpPr>
            <a:grpSpLocks/>
          </p:cNvGrpSpPr>
          <p:nvPr/>
        </p:nvGrpSpPr>
        <p:grpSpPr bwMode="auto">
          <a:xfrm>
            <a:off x="3191946" y="2203269"/>
            <a:ext cx="1841768" cy="1864720"/>
            <a:chOff x="4195" y="2750"/>
            <a:chExt cx="1134" cy="993"/>
          </a:xfrm>
        </p:grpSpPr>
        <p:grpSp>
          <p:nvGrpSpPr>
            <p:cNvPr id="13" name="Group 39"/>
            <p:cNvGrpSpPr>
              <a:grpSpLocks/>
            </p:cNvGrpSpPr>
            <p:nvPr/>
          </p:nvGrpSpPr>
          <p:grpSpPr bwMode="auto">
            <a:xfrm>
              <a:off x="4195" y="2750"/>
              <a:ext cx="1134" cy="993"/>
              <a:chOff x="4195" y="2750"/>
              <a:chExt cx="1134" cy="993"/>
            </a:xfrm>
          </p:grpSpPr>
          <p:grpSp>
            <p:nvGrpSpPr>
              <p:cNvPr id="15" name="Group 40"/>
              <p:cNvGrpSpPr>
                <a:grpSpLocks/>
              </p:cNvGrpSpPr>
              <p:nvPr/>
            </p:nvGrpSpPr>
            <p:grpSpPr bwMode="auto">
              <a:xfrm>
                <a:off x="4195" y="2750"/>
                <a:ext cx="1134" cy="993"/>
                <a:chOff x="868" y="1477"/>
                <a:chExt cx="4251" cy="2141"/>
              </a:xfrm>
            </p:grpSpPr>
            <p:sp>
              <p:nvSpPr>
                <p:cNvPr id="18" name="Oval 41"/>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19" name="Oval 42"/>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16" name="Oval 43"/>
              <p:cNvSpPr>
                <a:spLocks noChangeArrowheads="1"/>
              </p:cNvSpPr>
              <p:nvPr/>
            </p:nvSpPr>
            <p:spPr bwMode="auto">
              <a:xfrm flipH="1">
                <a:off x="4285" y="2841"/>
                <a:ext cx="953" cy="791"/>
              </a:xfrm>
              <a:prstGeom prst="ellipse">
                <a:avLst/>
              </a:prstGeom>
              <a:solidFill>
                <a:srgbClr val="F4BA52"/>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17" name="Oval 44"/>
              <p:cNvSpPr>
                <a:spLocks noChangeArrowheads="1"/>
              </p:cNvSpPr>
              <p:nvPr/>
            </p:nvSpPr>
            <p:spPr bwMode="auto">
              <a:xfrm flipH="1">
                <a:off x="4375" y="2865"/>
                <a:ext cx="771" cy="522"/>
              </a:xfrm>
              <a:prstGeom prst="ellipse">
                <a:avLst/>
              </a:prstGeom>
              <a:gradFill rotWithShape="1">
                <a:gsLst>
                  <a:gs pos="0">
                    <a:srgbClr val="F4BA52">
                      <a:gamma/>
                      <a:tint val="35686"/>
                      <a:invGamma/>
                    </a:srgbClr>
                  </a:gs>
                  <a:gs pos="100000">
                    <a:srgbClr val="F4BA52">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14" name="Rectangle 45"/>
            <p:cNvSpPr>
              <a:spLocks noChangeArrowheads="1"/>
            </p:cNvSpPr>
            <p:nvPr/>
          </p:nvSpPr>
          <p:spPr bwMode="auto">
            <a:xfrm>
              <a:off x="4271" y="3087"/>
              <a:ext cx="983" cy="209"/>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굴림" charset="-127"/>
                  <a:cs typeface="Calibri"/>
                </a:rPr>
                <a:t>Information</a:t>
              </a:r>
              <a:endParaRPr kumimoji="0" lang="en-US"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endParaRPr>
            </a:p>
          </p:txBody>
        </p:sp>
      </p:grpSp>
      <p:sp>
        <p:nvSpPr>
          <p:cNvPr id="20" name="AutoShape 3"/>
          <p:cNvSpPr>
            <a:spLocks noChangeArrowheads="1"/>
          </p:cNvSpPr>
          <p:nvPr/>
        </p:nvSpPr>
        <p:spPr bwMode="auto">
          <a:xfrm>
            <a:off x="5133602" y="1183207"/>
            <a:ext cx="657016"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nvGrpSpPr>
          <p:cNvPr id="21" name="Group 13"/>
          <p:cNvGrpSpPr>
            <a:grpSpLocks/>
          </p:cNvGrpSpPr>
          <p:nvPr/>
        </p:nvGrpSpPr>
        <p:grpSpPr bwMode="auto">
          <a:xfrm>
            <a:off x="3228945" y="4108269"/>
            <a:ext cx="1766145" cy="1843925"/>
            <a:chOff x="431" y="2714"/>
            <a:chExt cx="1134" cy="1030"/>
          </a:xfrm>
        </p:grpSpPr>
        <p:grpSp>
          <p:nvGrpSpPr>
            <p:cNvPr id="22" name="Group 14"/>
            <p:cNvGrpSpPr>
              <a:grpSpLocks/>
            </p:cNvGrpSpPr>
            <p:nvPr/>
          </p:nvGrpSpPr>
          <p:grpSpPr bwMode="auto">
            <a:xfrm>
              <a:off x="431" y="2714"/>
              <a:ext cx="1134" cy="1030"/>
              <a:chOff x="431" y="2714"/>
              <a:chExt cx="1134" cy="1030"/>
            </a:xfrm>
          </p:grpSpPr>
          <p:grpSp>
            <p:nvGrpSpPr>
              <p:cNvPr id="24" name="Group 15"/>
              <p:cNvGrpSpPr>
                <a:grpSpLocks/>
              </p:cNvGrpSpPr>
              <p:nvPr/>
            </p:nvGrpSpPr>
            <p:grpSpPr bwMode="auto">
              <a:xfrm>
                <a:off x="431" y="2714"/>
                <a:ext cx="1134" cy="1030"/>
                <a:chOff x="866" y="1398"/>
                <a:chExt cx="4251" cy="2220"/>
              </a:xfrm>
            </p:grpSpPr>
            <p:sp>
              <p:nvSpPr>
                <p:cNvPr id="27" name="Oval 16"/>
                <p:cNvSpPr>
                  <a:spLocks noChangeArrowheads="1"/>
                </p:cNvSpPr>
                <p:nvPr/>
              </p:nvSpPr>
              <p:spPr bwMode="auto">
                <a:xfrm>
                  <a:off x="866"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28" name="Oval 17"/>
                <p:cNvSpPr>
                  <a:spLocks noChangeArrowheads="1"/>
                </p:cNvSpPr>
                <p:nvPr/>
              </p:nvSpPr>
              <p:spPr bwMode="auto">
                <a:xfrm>
                  <a:off x="928" y="1398"/>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25" name="Oval 18"/>
              <p:cNvSpPr>
                <a:spLocks noChangeArrowheads="1"/>
              </p:cNvSpPr>
              <p:nvPr/>
            </p:nvSpPr>
            <p:spPr bwMode="auto">
              <a:xfrm flipH="1">
                <a:off x="522" y="2840"/>
                <a:ext cx="953" cy="798"/>
              </a:xfrm>
              <a:prstGeom prst="ellipse">
                <a:avLst/>
              </a:prstGeom>
              <a:solidFill>
                <a:srgbClr val="00ADEF"/>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26" name="Oval 19"/>
              <p:cNvSpPr>
                <a:spLocks noChangeArrowheads="1"/>
              </p:cNvSpPr>
              <p:nvPr/>
            </p:nvSpPr>
            <p:spPr bwMode="auto">
              <a:xfrm flipH="1">
                <a:off x="611" y="2873"/>
                <a:ext cx="771" cy="522"/>
              </a:xfrm>
              <a:prstGeom prst="ellipse">
                <a:avLst/>
              </a:prstGeom>
              <a:gradFill rotWithShape="1">
                <a:gsLst>
                  <a:gs pos="0">
                    <a:srgbClr val="00ADEF">
                      <a:gamma/>
                      <a:tint val="35686"/>
                      <a:invGamma/>
                    </a:srgbClr>
                  </a:gs>
                  <a:gs pos="100000">
                    <a:srgbClr val="00ADEF">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23" name="Rectangle 20"/>
            <p:cNvSpPr>
              <a:spLocks noChangeArrowheads="1"/>
            </p:cNvSpPr>
            <p:nvPr/>
          </p:nvSpPr>
          <p:spPr bwMode="auto">
            <a:xfrm>
              <a:off x="431" y="3081"/>
              <a:ext cx="1134" cy="1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rPr>
                <a:t>Knowledge</a:t>
              </a:r>
            </a:p>
          </p:txBody>
        </p:sp>
      </p:grpSp>
      <p:sp>
        <p:nvSpPr>
          <p:cNvPr id="29" name="Rectangle 2"/>
          <p:cNvSpPr txBox="1">
            <a:spLocks noChangeArrowheads="1"/>
          </p:cNvSpPr>
          <p:nvPr/>
        </p:nvSpPr>
        <p:spPr bwMode="auto">
          <a:xfrm>
            <a:off x="5866818" y="2779531"/>
            <a:ext cx="6000792"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defTabSz="914400">
              <a:defRPr/>
            </a:pPr>
            <a:r>
              <a:rPr lang="en-US" sz="2800" dirty="0">
                <a:solidFill>
                  <a:srgbClr val="4D4D4D"/>
                </a:solidFill>
                <a:latin typeface="+mn-lt"/>
                <a:ea typeface="+mn-ea"/>
                <a:cs typeface="+mn-cs"/>
              </a:rPr>
              <a:t>Facts provided or learned about something or someone.</a:t>
            </a:r>
            <a:endParaRPr lang="uk-UA" sz="2800" b="1" kern="0" dirty="0" smtClean="0">
              <a:solidFill>
                <a:srgbClr val="080808"/>
              </a:solidFill>
              <a:latin typeface="+mn-lt"/>
              <a:ea typeface="+mn-ea"/>
              <a:cs typeface="Calibri"/>
            </a:endParaRPr>
          </a:p>
        </p:txBody>
      </p:sp>
      <p:sp>
        <p:nvSpPr>
          <p:cNvPr id="30" name="AutoShape 3"/>
          <p:cNvSpPr>
            <a:spLocks noChangeArrowheads="1"/>
          </p:cNvSpPr>
          <p:nvPr/>
        </p:nvSpPr>
        <p:spPr bwMode="auto">
          <a:xfrm>
            <a:off x="5133602" y="2855731"/>
            <a:ext cx="657016"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31" name="Rectangle 2"/>
          <p:cNvSpPr txBox="1">
            <a:spLocks noChangeArrowheads="1"/>
          </p:cNvSpPr>
          <p:nvPr/>
        </p:nvSpPr>
        <p:spPr bwMode="auto">
          <a:xfrm>
            <a:off x="5866818" y="4717869"/>
            <a:ext cx="6000792"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defTabSz="914400">
              <a:defRPr/>
            </a:pPr>
            <a:r>
              <a:rPr lang="en-US" sz="2800" dirty="0">
                <a:solidFill>
                  <a:srgbClr val="4D4D4D"/>
                </a:solidFill>
                <a:latin typeface="+mn-lt"/>
                <a:ea typeface="+mn-ea"/>
                <a:cs typeface="+mn-cs"/>
              </a:rPr>
              <a:t>Information and skills acquired through experience or education; the theoretical or practical understanding of a subject.</a:t>
            </a:r>
            <a:endParaRPr lang="uk-UA" sz="2800" b="1" kern="0" dirty="0" smtClean="0">
              <a:solidFill>
                <a:srgbClr val="080808"/>
              </a:solidFill>
              <a:latin typeface="+mn-lt"/>
              <a:ea typeface="+mn-ea"/>
              <a:cs typeface="Calibri"/>
            </a:endParaRPr>
          </a:p>
        </p:txBody>
      </p:sp>
      <p:sp>
        <p:nvSpPr>
          <p:cNvPr id="32" name="AutoShape 3"/>
          <p:cNvSpPr>
            <a:spLocks noChangeArrowheads="1"/>
          </p:cNvSpPr>
          <p:nvPr/>
        </p:nvSpPr>
        <p:spPr bwMode="auto">
          <a:xfrm>
            <a:off x="5133602" y="4794069"/>
            <a:ext cx="657016"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nvGrpSpPr>
          <p:cNvPr id="33" name="Group 21"/>
          <p:cNvGrpSpPr>
            <a:grpSpLocks/>
          </p:cNvGrpSpPr>
          <p:nvPr/>
        </p:nvGrpSpPr>
        <p:grpSpPr bwMode="auto">
          <a:xfrm>
            <a:off x="3321007" y="6013269"/>
            <a:ext cx="1582022" cy="1474199"/>
            <a:chOff x="4195" y="2750"/>
            <a:chExt cx="1134" cy="993"/>
          </a:xfrm>
        </p:grpSpPr>
        <p:grpSp>
          <p:nvGrpSpPr>
            <p:cNvPr id="34" name="Group 22"/>
            <p:cNvGrpSpPr>
              <a:grpSpLocks/>
            </p:cNvGrpSpPr>
            <p:nvPr/>
          </p:nvGrpSpPr>
          <p:grpSpPr bwMode="auto">
            <a:xfrm>
              <a:off x="4195" y="2750"/>
              <a:ext cx="1134" cy="993"/>
              <a:chOff x="4195" y="2750"/>
              <a:chExt cx="1134" cy="993"/>
            </a:xfrm>
          </p:grpSpPr>
          <p:grpSp>
            <p:nvGrpSpPr>
              <p:cNvPr id="36" name="Group 23"/>
              <p:cNvGrpSpPr>
                <a:grpSpLocks/>
              </p:cNvGrpSpPr>
              <p:nvPr/>
            </p:nvGrpSpPr>
            <p:grpSpPr bwMode="auto">
              <a:xfrm>
                <a:off x="4195" y="2750"/>
                <a:ext cx="1134" cy="993"/>
                <a:chOff x="868" y="1477"/>
                <a:chExt cx="4251" cy="2141"/>
              </a:xfrm>
            </p:grpSpPr>
            <p:sp>
              <p:nvSpPr>
                <p:cNvPr id="39" name="Oval 24"/>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40" name="Oval 25"/>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37" name="Oval 26"/>
              <p:cNvSpPr>
                <a:spLocks noChangeArrowheads="1"/>
              </p:cNvSpPr>
              <p:nvPr/>
            </p:nvSpPr>
            <p:spPr bwMode="auto">
              <a:xfrm flipH="1">
                <a:off x="4285" y="2841"/>
                <a:ext cx="953" cy="791"/>
              </a:xfrm>
              <a:prstGeom prst="ellipse">
                <a:avLst/>
              </a:prstGeom>
              <a:solidFill>
                <a:srgbClr val="C5780F"/>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38" name="Oval 27"/>
              <p:cNvSpPr>
                <a:spLocks noChangeArrowheads="1"/>
              </p:cNvSpPr>
              <p:nvPr/>
            </p:nvSpPr>
            <p:spPr bwMode="auto">
              <a:xfrm flipH="1">
                <a:off x="4375" y="2865"/>
                <a:ext cx="771" cy="522"/>
              </a:xfrm>
              <a:prstGeom prst="ellipse">
                <a:avLst/>
              </a:prstGeom>
              <a:gradFill rotWithShape="1">
                <a:gsLst>
                  <a:gs pos="0">
                    <a:srgbClr val="C5780F">
                      <a:gamma/>
                      <a:tint val="35686"/>
                      <a:invGamma/>
                    </a:srgbClr>
                  </a:gs>
                  <a:gs pos="100000">
                    <a:srgbClr val="C5780F">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35" name="Rectangle 28"/>
            <p:cNvSpPr>
              <a:spLocks noChangeArrowheads="1"/>
            </p:cNvSpPr>
            <p:nvPr/>
          </p:nvSpPr>
          <p:spPr bwMode="auto">
            <a:xfrm>
              <a:off x="4359" y="3068"/>
              <a:ext cx="814" cy="182"/>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굴림" charset="-127"/>
                  <a:cs typeface="Calibri"/>
                </a:rPr>
                <a:t>Strategy</a:t>
              </a:r>
              <a:endParaRPr kumimoji="0" lang="en-US"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endParaRPr>
            </a:p>
          </p:txBody>
        </p:sp>
      </p:grpSp>
      <p:sp>
        <p:nvSpPr>
          <p:cNvPr id="41" name="Rectangle 2"/>
          <p:cNvSpPr txBox="1">
            <a:spLocks noChangeArrowheads="1"/>
          </p:cNvSpPr>
          <p:nvPr/>
        </p:nvSpPr>
        <p:spPr bwMode="auto">
          <a:xfrm>
            <a:off x="5895226" y="6437131"/>
            <a:ext cx="6000792" cy="7191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defTabSz="914400">
              <a:defRPr/>
            </a:pPr>
            <a:r>
              <a:rPr lang="en-US" sz="2800" dirty="0">
                <a:solidFill>
                  <a:srgbClr val="4D4D4D"/>
                </a:solidFill>
                <a:latin typeface="+mn-lt"/>
                <a:ea typeface="+mn-ea"/>
                <a:cs typeface="+mn-cs"/>
              </a:rPr>
              <a:t>A plan of action or policy designed to achieve a major or overall </a:t>
            </a:r>
            <a:r>
              <a:rPr lang="en-US" sz="2800" dirty="0" smtClean="0">
                <a:solidFill>
                  <a:srgbClr val="4D4D4D"/>
                </a:solidFill>
                <a:latin typeface="+mn-lt"/>
                <a:ea typeface="+mn-ea"/>
                <a:cs typeface="+mn-cs"/>
              </a:rPr>
              <a:t>goal.</a:t>
            </a:r>
            <a:endParaRPr lang="uk-UA" sz="2800" b="1" kern="0" dirty="0" smtClean="0">
              <a:solidFill>
                <a:srgbClr val="080808"/>
              </a:solidFill>
              <a:latin typeface="+mn-lt"/>
              <a:ea typeface="+mn-ea"/>
              <a:cs typeface="Calibri"/>
            </a:endParaRPr>
          </a:p>
        </p:txBody>
      </p:sp>
      <p:sp>
        <p:nvSpPr>
          <p:cNvPr id="42" name="AutoShape 3"/>
          <p:cNvSpPr>
            <a:spLocks noChangeArrowheads="1"/>
          </p:cNvSpPr>
          <p:nvPr/>
        </p:nvSpPr>
        <p:spPr bwMode="auto">
          <a:xfrm>
            <a:off x="5162010" y="6513331"/>
            <a:ext cx="657016"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Tree>
    <p:extLst>
      <p:ext uri="{BB962C8B-B14F-4D97-AF65-F5344CB8AC3E}">
        <p14:creationId xmlns:p14="http://schemas.microsoft.com/office/powerpoint/2010/main" val="1377519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0" y="160338"/>
            <a:ext cx="8778875" cy="609600"/>
          </a:xfrm>
          <a:prstGeom prst="rect">
            <a:avLst/>
          </a:prstGeom>
        </p:spPr>
        <p:txBody>
          <a:bodyPr/>
          <a:lstStyle/>
          <a:p>
            <a:r>
              <a:rPr lang="en-US" sz="3360" dirty="0">
                <a:solidFill>
                  <a:schemeClr val="tx1"/>
                </a:solidFill>
              </a:rPr>
              <a:t>How many times does the digit 7 appear?</a:t>
            </a:r>
          </a:p>
        </p:txBody>
      </p:sp>
      <p:pic>
        <p:nvPicPr>
          <p:cNvPr id="2" name="Picture 1"/>
          <p:cNvPicPr>
            <a:picLocks noChangeAspect="1"/>
          </p:cNvPicPr>
          <p:nvPr/>
        </p:nvPicPr>
        <p:blipFill>
          <a:blip r:embed="rId3"/>
          <a:stretch>
            <a:fillRect/>
          </a:stretch>
        </p:blipFill>
        <p:spPr>
          <a:xfrm>
            <a:off x="2416604" y="688380"/>
            <a:ext cx="10711600" cy="7663336"/>
          </a:xfrm>
          <a:prstGeom prst="rect">
            <a:avLst/>
          </a:prstGeom>
        </p:spPr>
      </p:pic>
    </p:spTree>
    <p:extLst>
      <p:ext uri="{BB962C8B-B14F-4D97-AF65-F5344CB8AC3E}">
        <p14:creationId xmlns:p14="http://schemas.microsoft.com/office/powerpoint/2010/main" val="1819686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3421" y="688381"/>
            <a:ext cx="10614056" cy="7663336"/>
          </a:xfrm>
          <a:prstGeom prst="rect">
            <a:avLst/>
          </a:prstGeom>
        </p:spPr>
      </p:pic>
    </p:spTree>
    <p:extLst>
      <p:ext uri="{BB962C8B-B14F-4D97-AF65-F5344CB8AC3E}">
        <p14:creationId xmlns:p14="http://schemas.microsoft.com/office/powerpoint/2010/main" val="917865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3421" y="688381"/>
            <a:ext cx="10614056" cy="7663336"/>
          </a:xfrm>
          <a:prstGeom prst="rect">
            <a:avLst/>
          </a:prstGeom>
        </p:spPr>
      </p:pic>
    </p:spTree>
    <p:extLst>
      <p:ext uri="{BB962C8B-B14F-4D97-AF65-F5344CB8AC3E}">
        <p14:creationId xmlns:p14="http://schemas.microsoft.com/office/powerpoint/2010/main" val="2268774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3421" y="688381"/>
            <a:ext cx="10614056" cy="7663336"/>
          </a:xfrm>
          <a:prstGeom prst="rect">
            <a:avLst/>
          </a:prstGeom>
        </p:spPr>
      </p:pic>
    </p:spTree>
    <p:extLst>
      <p:ext uri="{BB962C8B-B14F-4D97-AF65-F5344CB8AC3E}">
        <p14:creationId xmlns:p14="http://schemas.microsoft.com/office/powerpoint/2010/main" val="8999218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67745" y="635063"/>
            <a:ext cx="9053345" cy="7084166"/>
          </a:xfrm>
          <a:prstGeom prst="rect">
            <a:avLst/>
          </a:prstGeom>
        </p:spPr>
      </p:pic>
    </p:spTree>
    <p:extLst>
      <p:ext uri="{BB962C8B-B14F-4D97-AF65-F5344CB8AC3E}">
        <p14:creationId xmlns:p14="http://schemas.microsoft.com/office/powerpoint/2010/main" val="711231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70568" y="383738"/>
            <a:ext cx="9510584" cy="7632854"/>
          </a:xfrm>
          <a:prstGeom prst="rect">
            <a:avLst/>
          </a:prstGeom>
        </p:spPr>
      </p:pic>
    </p:spTree>
    <p:extLst>
      <p:ext uri="{BB962C8B-B14F-4D97-AF65-F5344CB8AC3E}">
        <p14:creationId xmlns:p14="http://schemas.microsoft.com/office/powerpoint/2010/main" val="749866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725488" y="1812925"/>
            <a:ext cx="6890158" cy="2585323"/>
          </a:xfrm>
        </p:spPr>
        <p:txBody>
          <a:bodyPr anchor="t"/>
          <a:lstStyle/>
          <a:p>
            <a:pPr defTabSz="1306221" fontAlgn="auto">
              <a:spcAft>
                <a:spcPts val="0"/>
              </a:spcAft>
              <a:defRPr/>
            </a:pPr>
            <a:r>
              <a:rPr lang="en-US" dirty="0"/>
              <a:t>What is Data Visualization</a:t>
            </a:r>
          </a:p>
          <a:p>
            <a:pPr defTabSz="1306221" fontAlgn="auto">
              <a:spcAft>
                <a:spcPts val="0"/>
              </a:spcAft>
              <a:defRPr/>
            </a:pPr>
            <a:r>
              <a:rPr lang="en-US" dirty="0"/>
              <a:t>History of Data Visualization</a:t>
            </a:r>
          </a:p>
          <a:p>
            <a:pPr defTabSz="1306221" fontAlgn="auto">
              <a:spcAft>
                <a:spcPts val="0"/>
              </a:spcAft>
              <a:defRPr/>
            </a:pPr>
            <a:r>
              <a:rPr lang="en-US" dirty="0"/>
              <a:t>Visual Perception</a:t>
            </a:r>
          </a:p>
          <a:p>
            <a:r>
              <a:rPr lang="en-US" dirty="0"/>
              <a:t>The Building Blocks of Data </a:t>
            </a:r>
            <a:r>
              <a:rPr lang="en-US" dirty="0" smtClean="0"/>
              <a:t>Visualization</a:t>
            </a:r>
            <a:endParaRPr lang="en-US" dirty="0"/>
          </a:p>
        </p:txBody>
      </p:sp>
      <p:sp>
        <p:nvSpPr>
          <p:cNvPr id="9" name="Text Placeholder 8"/>
          <p:cNvSpPr>
            <a:spLocks noGrp="1"/>
          </p:cNvSpPr>
          <p:nvPr>
            <p:ph type="body" sz="quarter" idx="12"/>
          </p:nvPr>
        </p:nvSpPr>
        <p:spPr>
          <a:xfrm>
            <a:off x="8545513" y="1812925"/>
            <a:ext cx="5414962" cy="2585323"/>
          </a:xfrm>
        </p:spPr>
        <p:txBody>
          <a:bodyPr anchor="t"/>
          <a:lstStyle/>
          <a:p>
            <a:pPr>
              <a:defRPr/>
            </a:pPr>
            <a:r>
              <a:rPr lang="en-US" dirty="0">
                <a:ea typeface="+mn-ea"/>
              </a:rPr>
              <a:t>Slide 3</a:t>
            </a:r>
          </a:p>
          <a:p>
            <a:pPr>
              <a:defRPr/>
            </a:pPr>
            <a:r>
              <a:rPr lang="en-US" dirty="0">
                <a:ea typeface="+mn-ea"/>
              </a:rPr>
              <a:t>Slide </a:t>
            </a:r>
            <a:r>
              <a:rPr lang="en-US" dirty="0" smtClean="0">
                <a:ea typeface="+mn-ea"/>
              </a:rPr>
              <a:t>27</a:t>
            </a:r>
            <a:endParaRPr lang="en-US" dirty="0">
              <a:ea typeface="+mn-ea"/>
            </a:endParaRPr>
          </a:p>
          <a:p>
            <a:pPr>
              <a:defRPr/>
            </a:pPr>
            <a:r>
              <a:rPr lang="en-US" dirty="0">
                <a:ea typeface="+mn-ea"/>
              </a:rPr>
              <a:t>Slide </a:t>
            </a:r>
            <a:r>
              <a:rPr lang="en-US" dirty="0" smtClean="0">
                <a:ea typeface="+mn-ea"/>
              </a:rPr>
              <a:t>41</a:t>
            </a:r>
            <a:endParaRPr lang="en-US" dirty="0">
              <a:ea typeface="+mn-ea"/>
            </a:endParaRPr>
          </a:p>
          <a:p>
            <a:pPr>
              <a:defRPr/>
            </a:pPr>
            <a:r>
              <a:rPr lang="en-US">
                <a:ea typeface="+mn-ea"/>
              </a:rPr>
              <a:t>Slide </a:t>
            </a:r>
            <a:r>
              <a:rPr lang="en-US" smtClean="0">
                <a:ea typeface="+mn-ea"/>
              </a:rPr>
              <a:t>79</a:t>
            </a:r>
            <a:endParaRPr lang="en-US" dirty="0">
              <a:ea typeface="+mn-ea"/>
            </a:endParaRPr>
          </a:p>
        </p:txBody>
      </p:sp>
      <p:sp>
        <p:nvSpPr>
          <p:cNvPr id="2" name="Text Placeholder 1"/>
          <p:cNvSpPr>
            <a:spLocks noGrp="1"/>
          </p:cNvSpPr>
          <p:nvPr>
            <p:ph type="body" sz="quarter" idx="13"/>
          </p:nvPr>
        </p:nvSpPr>
        <p:spPr>
          <a:xfrm>
            <a:off x="712788" y="600075"/>
            <a:ext cx="13244512" cy="635000"/>
          </a:xfrm>
        </p:spPr>
        <p:txBody>
          <a:bodyPr/>
          <a:lstStyle/>
          <a:p>
            <a:pPr defTabSz="1306221" fontAlgn="auto">
              <a:spcAft>
                <a:spcPts val="0"/>
              </a:spcAft>
              <a:defRPr/>
            </a:pPr>
            <a:r>
              <a:rPr lang="en-US" dirty="0">
                <a:ea typeface="+mn-ea"/>
              </a:rPr>
              <a:t>Table of Contents/Agenda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726683"/>
            <a:ext cx="14630400" cy="16625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sp>
        <p:nvSpPr>
          <p:cNvPr id="3" name="TextBox 2"/>
          <p:cNvSpPr txBox="1"/>
          <p:nvPr/>
        </p:nvSpPr>
        <p:spPr>
          <a:xfrm>
            <a:off x="1828800" y="7235976"/>
            <a:ext cx="10972800" cy="609398"/>
          </a:xfrm>
          <a:prstGeom prst="rect">
            <a:avLst/>
          </a:prstGeom>
          <a:noFill/>
        </p:spPr>
        <p:txBody>
          <a:bodyPr wrap="square" rtlCol="0">
            <a:spAutoFit/>
          </a:bodyPr>
          <a:lstStyle/>
          <a:p>
            <a:pPr algn="ctr" defTabSz="821920" fontAlgn="auto">
              <a:spcBef>
                <a:spcPts val="0"/>
              </a:spcBef>
              <a:spcAft>
                <a:spcPts val="0"/>
              </a:spcAft>
            </a:pPr>
            <a:r>
              <a:rPr lang="en-US" sz="3360" dirty="0">
                <a:solidFill>
                  <a:srgbClr val="FFFFFF"/>
                </a:solidFill>
                <a:latin typeface="Calibri" panose="020F0502020204030204" pitchFamily="34" charset="0"/>
                <a:ea typeface="+mn-ea"/>
                <a:cs typeface="+mn-cs"/>
              </a:rPr>
              <a:t>Preattentive attributes of visual perception and use of color</a:t>
            </a:r>
          </a:p>
        </p:txBody>
      </p:sp>
      <p:pic>
        <p:nvPicPr>
          <p:cNvPr id="4" name="Picture 3"/>
          <p:cNvPicPr>
            <a:picLocks noChangeAspect="1"/>
          </p:cNvPicPr>
          <p:nvPr/>
        </p:nvPicPr>
        <p:blipFill>
          <a:blip r:embed="rId3"/>
          <a:stretch>
            <a:fillRect/>
          </a:stretch>
        </p:blipFill>
        <p:spPr>
          <a:xfrm>
            <a:off x="1663718" y="742829"/>
            <a:ext cx="11302964" cy="5243014"/>
          </a:xfrm>
          <a:prstGeom prst="rect">
            <a:avLst/>
          </a:prstGeom>
        </p:spPr>
      </p:pic>
    </p:spTree>
    <p:extLst>
      <p:ext uri="{BB962C8B-B14F-4D97-AF65-F5344CB8AC3E}">
        <p14:creationId xmlns:p14="http://schemas.microsoft.com/office/powerpoint/2010/main" val="39639441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a:grpSpLocks noChangeAspect="1"/>
          </p:cNvGrpSpPr>
          <p:nvPr/>
        </p:nvGrpSpPr>
        <p:grpSpPr>
          <a:xfrm>
            <a:off x="1421994" y="4018471"/>
            <a:ext cx="2082011" cy="1713322"/>
            <a:chOff x="3667939" y="813847"/>
            <a:chExt cx="1888988" cy="1554480"/>
          </a:xfrm>
        </p:grpSpPr>
        <p:sp>
          <p:nvSpPr>
            <p:cNvPr id="191" name="Rectangle 190"/>
            <p:cNvSpPr/>
            <p:nvPr/>
          </p:nvSpPr>
          <p:spPr>
            <a:xfrm>
              <a:off x="3667939" y="1306705"/>
              <a:ext cx="320040" cy="1059042"/>
            </a:xfrm>
            <a:prstGeom prst="rect">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sp>
          <p:nvSpPr>
            <p:cNvPr id="192" name="Rectangle 191"/>
            <p:cNvSpPr/>
            <p:nvPr/>
          </p:nvSpPr>
          <p:spPr>
            <a:xfrm>
              <a:off x="4189598" y="813847"/>
              <a:ext cx="320040" cy="1554480"/>
            </a:xfrm>
            <a:prstGeom prst="rect">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sp>
          <p:nvSpPr>
            <p:cNvPr id="193" name="Rectangle 192"/>
            <p:cNvSpPr/>
            <p:nvPr/>
          </p:nvSpPr>
          <p:spPr>
            <a:xfrm>
              <a:off x="4721821" y="1309285"/>
              <a:ext cx="320040" cy="1059042"/>
            </a:xfrm>
            <a:prstGeom prst="rect">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sp>
          <p:nvSpPr>
            <p:cNvPr id="194" name="Rectangle 193"/>
            <p:cNvSpPr/>
            <p:nvPr/>
          </p:nvSpPr>
          <p:spPr>
            <a:xfrm>
              <a:off x="5236887" y="1309285"/>
              <a:ext cx="320040" cy="1059042"/>
            </a:xfrm>
            <a:prstGeom prst="rect">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grpSp>
      <p:grpSp>
        <p:nvGrpSpPr>
          <p:cNvPr id="266" name="Group 265"/>
          <p:cNvGrpSpPr>
            <a:grpSpLocks noChangeAspect="1"/>
          </p:cNvGrpSpPr>
          <p:nvPr/>
        </p:nvGrpSpPr>
        <p:grpSpPr>
          <a:xfrm>
            <a:off x="8177241" y="3832896"/>
            <a:ext cx="2282989" cy="1906597"/>
            <a:chOff x="8753841" y="708841"/>
            <a:chExt cx="2071334" cy="1729837"/>
          </a:xfrm>
        </p:grpSpPr>
        <p:sp>
          <p:nvSpPr>
            <p:cNvPr id="267" name="Oval 266"/>
            <p:cNvSpPr/>
            <p:nvPr/>
          </p:nvSpPr>
          <p:spPr>
            <a:xfrm>
              <a:off x="9354423" y="716156"/>
              <a:ext cx="457200" cy="457200"/>
            </a:xfrm>
            <a:prstGeom prst="ellipse">
              <a:avLst/>
            </a:prstGeom>
            <a:solidFill>
              <a:schemeClr val="tx2">
                <a:lumMod val="65000"/>
                <a:lumOff val="35000"/>
              </a:schemeClr>
            </a:solidFill>
            <a:ln>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821951" fontAlgn="auto">
                <a:spcBef>
                  <a:spcPts val="0"/>
                </a:spcBef>
                <a:spcAft>
                  <a:spcPts val="0"/>
                </a:spcAft>
              </a:pPr>
              <a:endParaRPr lang="en-US" sz="1576">
                <a:solidFill>
                  <a:srgbClr val="4D4D4D"/>
                </a:solidFill>
              </a:endParaRPr>
            </a:p>
          </p:txBody>
        </p:sp>
        <p:sp>
          <p:nvSpPr>
            <p:cNvPr id="268" name="Oval 267"/>
            <p:cNvSpPr/>
            <p:nvPr/>
          </p:nvSpPr>
          <p:spPr>
            <a:xfrm>
              <a:off x="8757460" y="712498"/>
              <a:ext cx="457200" cy="457200"/>
            </a:xfrm>
            <a:prstGeom prst="ellipse">
              <a:avLst/>
            </a:prstGeom>
            <a:solidFill>
              <a:schemeClr val="tx2">
                <a:lumMod val="65000"/>
                <a:lumOff val="35000"/>
              </a:schemeClr>
            </a:solidFill>
            <a:ln>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821951" fontAlgn="auto">
                <a:spcBef>
                  <a:spcPts val="0"/>
                </a:spcBef>
                <a:spcAft>
                  <a:spcPts val="0"/>
                </a:spcAft>
              </a:pPr>
              <a:endParaRPr lang="en-US" sz="1576">
                <a:solidFill>
                  <a:srgbClr val="4D4D4D"/>
                </a:solidFill>
              </a:endParaRPr>
            </a:p>
          </p:txBody>
        </p:sp>
        <p:sp>
          <p:nvSpPr>
            <p:cNvPr id="269" name="Oval 268"/>
            <p:cNvSpPr/>
            <p:nvPr/>
          </p:nvSpPr>
          <p:spPr>
            <a:xfrm>
              <a:off x="9983105" y="708841"/>
              <a:ext cx="457200" cy="457200"/>
            </a:xfrm>
            <a:prstGeom prst="ellipse">
              <a:avLst/>
            </a:prstGeom>
            <a:solidFill>
              <a:schemeClr val="tx2">
                <a:lumMod val="65000"/>
                <a:lumOff val="35000"/>
              </a:schemeClr>
            </a:solidFill>
            <a:ln>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821951" fontAlgn="auto">
                <a:spcBef>
                  <a:spcPts val="0"/>
                </a:spcBef>
                <a:spcAft>
                  <a:spcPts val="0"/>
                </a:spcAft>
              </a:pPr>
              <a:endParaRPr lang="en-US" sz="1576">
                <a:solidFill>
                  <a:srgbClr val="4D4D4D"/>
                </a:solidFill>
              </a:endParaRPr>
            </a:p>
          </p:txBody>
        </p:sp>
        <p:sp>
          <p:nvSpPr>
            <p:cNvPr id="270" name="Oval 269"/>
            <p:cNvSpPr/>
            <p:nvPr/>
          </p:nvSpPr>
          <p:spPr>
            <a:xfrm>
              <a:off x="8754880" y="1345336"/>
              <a:ext cx="457200" cy="457200"/>
            </a:xfrm>
            <a:prstGeom prst="ellipse">
              <a:avLst/>
            </a:prstGeom>
            <a:solidFill>
              <a:schemeClr val="tx2">
                <a:lumMod val="65000"/>
                <a:lumOff val="35000"/>
              </a:schemeClr>
            </a:solidFill>
            <a:ln>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821951" fontAlgn="auto">
                <a:spcBef>
                  <a:spcPts val="0"/>
                </a:spcBef>
                <a:spcAft>
                  <a:spcPts val="0"/>
                </a:spcAft>
              </a:pPr>
              <a:endParaRPr lang="en-US" sz="1576">
                <a:solidFill>
                  <a:srgbClr val="4D4D4D"/>
                </a:solidFill>
              </a:endParaRPr>
            </a:p>
          </p:txBody>
        </p:sp>
        <p:sp>
          <p:nvSpPr>
            <p:cNvPr id="271" name="Oval 270"/>
            <p:cNvSpPr/>
            <p:nvPr/>
          </p:nvSpPr>
          <p:spPr>
            <a:xfrm>
              <a:off x="10367975" y="1341679"/>
              <a:ext cx="457200" cy="457200"/>
            </a:xfrm>
            <a:prstGeom prst="ellipse">
              <a:avLst/>
            </a:prstGeom>
            <a:solidFill>
              <a:schemeClr val="tx2">
                <a:lumMod val="65000"/>
                <a:lumOff val="35000"/>
              </a:schemeClr>
            </a:solidFill>
            <a:ln>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821951" fontAlgn="auto">
                <a:spcBef>
                  <a:spcPts val="0"/>
                </a:spcBef>
                <a:spcAft>
                  <a:spcPts val="0"/>
                </a:spcAft>
              </a:pPr>
              <a:endParaRPr lang="en-US" sz="1576">
                <a:solidFill>
                  <a:srgbClr val="4D4D4D"/>
                </a:solidFill>
              </a:endParaRPr>
            </a:p>
          </p:txBody>
        </p:sp>
        <p:sp>
          <p:nvSpPr>
            <p:cNvPr id="272" name="Oval 271"/>
            <p:cNvSpPr/>
            <p:nvPr/>
          </p:nvSpPr>
          <p:spPr>
            <a:xfrm>
              <a:off x="9354423" y="1977821"/>
              <a:ext cx="457200" cy="457200"/>
            </a:xfrm>
            <a:prstGeom prst="ellipse">
              <a:avLst/>
            </a:prstGeom>
            <a:solidFill>
              <a:schemeClr val="tx2">
                <a:lumMod val="65000"/>
                <a:lumOff val="35000"/>
              </a:schemeClr>
            </a:solidFill>
            <a:ln>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821951" fontAlgn="auto">
                <a:spcBef>
                  <a:spcPts val="0"/>
                </a:spcBef>
                <a:spcAft>
                  <a:spcPts val="0"/>
                </a:spcAft>
              </a:pPr>
              <a:endParaRPr lang="en-US" sz="1576">
                <a:solidFill>
                  <a:srgbClr val="4D4D4D"/>
                </a:solidFill>
              </a:endParaRPr>
            </a:p>
          </p:txBody>
        </p:sp>
        <p:sp>
          <p:nvSpPr>
            <p:cNvPr id="273" name="Oval 272"/>
            <p:cNvSpPr/>
            <p:nvPr/>
          </p:nvSpPr>
          <p:spPr>
            <a:xfrm>
              <a:off x="8753841" y="1981478"/>
              <a:ext cx="457200" cy="457200"/>
            </a:xfrm>
            <a:prstGeom prst="ellipse">
              <a:avLst/>
            </a:prstGeom>
            <a:solidFill>
              <a:schemeClr val="tx2">
                <a:lumMod val="65000"/>
                <a:lumOff val="35000"/>
              </a:schemeClr>
            </a:solidFill>
            <a:ln>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821951" fontAlgn="auto">
                <a:spcBef>
                  <a:spcPts val="0"/>
                </a:spcBef>
                <a:spcAft>
                  <a:spcPts val="0"/>
                </a:spcAft>
              </a:pPr>
              <a:endParaRPr lang="en-US" sz="1576">
                <a:solidFill>
                  <a:srgbClr val="4D4D4D"/>
                </a:solidFill>
              </a:endParaRPr>
            </a:p>
          </p:txBody>
        </p:sp>
        <p:sp>
          <p:nvSpPr>
            <p:cNvPr id="274" name="Oval 273"/>
            <p:cNvSpPr/>
            <p:nvPr/>
          </p:nvSpPr>
          <p:spPr>
            <a:xfrm>
              <a:off x="9979486" y="1977821"/>
              <a:ext cx="457200" cy="457200"/>
            </a:xfrm>
            <a:prstGeom prst="ellipse">
              <a:avLst/>
            </a:prstGeom>
            <a:solidFill>
              <a:schemeClr val="tx2">
                <a:lumMod val="65000"/>
                <a:lumOff val="35000"/>
              </a:schemeClr>
            </a:solidFill>
            <a:ln>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821951" fontAlgn="auto">
                <a:spcBef>
                  <a:spcPts val="0"/>
                </a:spcBef>
                <a:spcAft>
                  <a:spcPts val="0"/>
                </a:spcAft>
              </a:pPr>
              <a:endParaRPr lang="en-US" sz="1576">
                <a:solidFill>
                  <a:srgbClr val="4D4D4D"/>
                </a:solidFill>
              </a:endParaRPr>
            </a:p>
          </p:txBody>
        </p:sp>
        <p:sp>
          <p:nvSpPr>
            <p:cNvPr id="275" name="Oval 274"/>
            <p:cNvSpPr/>
            <p:nvPr/>
          </p:nvSpPr>
          <p:spPr>
            <a:xfrm>
              <a:off x="9354423" y="1346989"/>
              <a:ext cx="457200" cy="457200"/>
            </a:xfrm>
            <a:prstGeom prst="ellipse">
              <a:avLst/>
            </a:prstGeom>
            <a:solidFill>
              <a:schemeClr val="tx2">
                <a:lumMod val="65000"/>
                <a:lumOff val="35000"/>
              </a:schemeClr>
            </a:solidFill>
            <a:ln>
              <a:solidFill>
                <a:schemeClr val="tx2">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821951" fontAlgn="auto">
                <a:spcBef>
                  <a:spcPts val="0"/>
                </a:spcBef>
                <a:spcAft>
                  <a:spcPts val="0"/>
                </a:spcAft>
              </a:pPr>
              <a:endParaRPr lang="en-US" sz="1576">
                <a:solidFill>
                  <a:srgbClr val="4D4D4D"/>
                </a:solidFill>
              </a:endParaRPr>
            </a:p>
          </p:txBody>
        </p:sp>
      </p:grpSp>
      <p:sp>
        <p:nvSpPr>
          <p:cNvPr id="2" name="Rectangle 1"/>
          <p:cNvSpPr/>
          <p:nvPr/>
        </p:nvSpPr>
        <p:spPr>
          <a:xfrm>
            <a:off x="0" y="1"/>
            <a:ext cx="14630400" cy="22608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sp>
        <p:nvSpPr>
          <p:cNvPr id="3" name="TextBox 2"/>
          <p:cNvSpPr txBox="1"/>
          <p:nvPr/>
        </p:nvSpPr>
        <p:spPr>
          <a:xfrm>
            <a:off x="1828800" y="731521"/>
            <a:ext cx="10972800" cy="830997"/>
          </a:xfrm>
          <a:prstGeom prst="rect">
            <a:avLst/>
          </a:prstGeom>
          <a:noFill/>
        </p:spPr>
        <p:txBody>
          <a:bodyPr wrap="square" rtlCol="0">
            <a:spAutoFit/>
          </a:bodyPr>
          <a:lstStyle/>
          <a:p>
            <a:pPr algn="ctr" defTabSz="821920" fontAlgn="auto">
              <a:spcBef>
                <a:spcPts val="0"/>
              </a:spcBef>
              <a:spcAft>
                <a:spcPts val="0"/>
              </a:spcAft>
            </a:pPr>
            <a:r>
              <a:rPr lang="en-US" sz="4800" dirty="0">
                <a:solidFill>
                  <a:srgbClr val="FFFFFF"/>
                </a:solidFill>
                <a:latin typeface="Calibri" panose="020F0502020204030204" pitchFamily="34" charset="0"/>
                <a:ea typeface="+mn-ea"/>
                <a:cs typeface="+mn-cs"/>
              </a:rPr>
              <a:t>Precise Quantitative Comparisons</a:t>
            </a:r>
          </a:p>
        </p:txBody>
      </p:sp>
      <p:sp>
        <p:nvSpPr>
          <p:cNvPr id="4" name="TextBox 3"/>
          <p:cNvSpPr txBox="1"/>
          <p:nvPr/>
        </p:nvSpPr>
        <p:spPr>
          <a:xfrm>
            <a:off x="1728242" y="6284642"/>
            <a:ext cx="3707970" cy="646331"/>
          </a:xfrm>
          <a:prstGeom prst="rect">
            <a:avLst/>
          </a:prstGeom>
          <a:noFill/>
        </p:spPr>
        <p:txBody>
          <a:bodyPr wrap="square" rtlCol="0">
            <a:spAutoFit/>
          </a:bodyPr>
          <a:lstStyle/>
          <a:p>
            <a:pPr algn="ctr" defTabSz="821920" fontAlgn="auto">
              <a:spcBef>
                <a:spcPts val="0"/>
              </a:spcBef>
              <a:spcAft>
                <a:spcPts val="0"/>
              </a:spcAft>
            </a:pPr>
            <a:r>
              <a:rPr lang="en-US" sz="3600" dirty="0">
                <a:solidFill>
                  <a:srgbClr val="4D4D4D"/>
                </a:solidFill>
                <a:latin typeface="Calibri" panose="020F0502020204030204" pitchFamily="34" charset="0"/>
                <a:ea typeface="+mn-ea"/>
                <a:cs typeface="+mn-cs"/>
              </a:rPr>
              <a:t>Length or Width</a:t>
            </a:r>
          </a:p>
        </p:txBody>
      </p:sp>
      <p:grpSp>
        <p:nvGrpSpPr>
          <p:cNvPr id="137" name="Group 136"/>
          <p:cNvGrpSpPr>
            <a:grpSpLocks noChangeAspect="1"/>
          </p:cNvGrpSpPr>
          <p:nvPr/>
        </p:nvGrpSpPr>
        <p:grpSpPr>
          <a:xfrm rot="5400000">
            <a:off x="4160165" y="3831283"/>
            <a:ext cx="2082011" cy="1713322"/>
            <a:chOff x="3667939" y="813847"/>
            <a:chExt cx="1888988" cy="1554480"/>
          </a:xfrm>
        </p:grpSpPr>
        <p:sp>
          <p:nvSpPr>
            <p:cNvPr id="138" name="Rectangle 137"/>
            <p:cNvSpPr/>
            <p:nvPr/>
          </p:nvSpPr>
          <p:spPr>
            <a:xfrm>
              <a:off x="3667939" y="1306705"/>
              <a:ext cx="320040" cy="1059042"/>
            </a:xfrm>
            <a:prstGeom prst="rect">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sp>
          <p:nvSpPr>
            <p:cNvPr id="139" name="Rectangle 138"/>
            <p:cNvSpPr/>
            <p:nvPr/>
          </p:nvSpPr>
          <p:spPr>
            <a:xfrm>
              <a:off x="4189598" y="813847"/>
              <a:ext cx="320040" cy="1554480"/>
            </a:xfrm>
            <a:prstGeom prst="rect">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sp>
          <p:nvSpPr>
            <p:cNvPr id="140" name="Rectangle 139"/>
            <p:cNvSpPr/>
            <p:nvPr/>
          </p:nvSpPr>
          <p:spPr>
            <a:xfrm>
              <a:off x="4721821" y="1309285"/>
              <a:ext cx="320040" cy="1059042"/>
            </a:xfrm>
            <a:prstGeom prst="rect">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sp>
          <p:nvSpPr>
            <p:cNvPr id="141" name="Rectangle 140"/>
            <p:cNvSpPr/>
            <p:nvPr/>
          </p:nvSpPr>
          <p:spPr>
            <a:xfrm>
              <a:off x="5236887" y="1309285"/>
              <a:ext cx="320040" cy="1059042"/>
            </a:xfrm>
            <a:prstGeom prst="rect">
              <a:avLst/>
            </a:prstGeom>
            <a:solidFill>
              <a:srgbClr val="5A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1920" fontAlgn="auto">
                <a:spcBef>
                  <a:spcPts val="0"/>
                </a:spcBef>
                <a:spcAft>
                  <a:spcPts val="0"/>
                </a:spcAft>
              </a:pPr>
              <a:endParaRPr lang="en-US" sz="1576">
                <a:solidFill>
                  <a:srgbClr val="FFFFFF"/>
                </a:solidFill>
              </a:endParaRPr>
            </a:p>
          </p:txBody>
        </p:sp>
      </p:grpSp>
      <p:sp>
        <p:nvSpPr>
          <p:cNvPr id="142" name="TextBox 141"/>
          <p:cNvSpPr txBox="1"/>
          <p:nvPr/>
        </p:nvSpPr>
        <p:spPr>
          <a:xfrm>
            <a:off x="8960736" y="6284643"/>
            <a:ext cx="3707970" cy="646331"/>
          </a:xfrm>
          <a:prstGeom prst="rect">
            <a:avLst/>
          </a:prstGeom>
          <a:noFill/>
        </p:spPr>
        <p:txBody>
          <a:bodyPr wrap="square" rtlCol="0">
            <a:spAutoFit/>
          </a:bodyPr>
          <a:lstStyle/>
          <a:p>
            <a:pPr algn="ctr" defTabSz="821920" fontAlgn="auto">
              <a:spcBef>
                <a:spcPts val="0"/>
              </a:spcBef>
              <a:spcAft>
                <a:spcPts val="0"/>
              </a:spcAft>
            </a:pPr>
            <a:r>
              <a:rPr lang="en-US" sz="3600" dirty="0">
                <a:solidFill>
                  <a:srgbClr val="4D4D4D"/>
                </a:solidFill>
                <a:latin typeface="Calibri" panose="020F0502020204030204" pitchFamily="34" charset="0"/>
                <a:ea typeface="+mn-ea"/>
                <a:cs typeface="+mn-cs"/>
              </a:rPr>
              <a:t>2D Position</a:t>
            </a:r>
          </a:p>
        </p:txBody>
      </p:sp>
      <p:grpSp>
        <p:nvGrpSpPr>
          <p:cNvPr id="18" name="Group 17"/>
          <p:cNvGrpSpPr/>
          <p:nvPr/>
        </p:nvGrpSpPr>
        <p:grpSpPr>
          <a:xfrm>
            <a:off x="11366692" y="4502263"/>
            <a:ext cx="2546252" cy="532054"/>
            <a:chOff x="11507372" y="4502263"/>
            <a:chExt cx="2546252" cy="532054"/>
          </a:xfrm>
        </p:grpSpPr>
        <p:cxnSp>
          <p:nvCxnSpPr>
            <p:cNvPr id="9" name="Straight Connector 8"/>
            <p:cNvCxnSpPr/>
            <p:nvPr/>
          </p:nvCxnSpPr>
          <p:spPr>
            <a:xfrm flipV="1">
              <a:off x="11507372" y="4530399"/>
              <a:ext cx="956603" cy="503918"/>
            </a:xfrm>
            <a:prstGeom prst="line">
              <a:avLst/>
            </a:prstGeom>
            <a:ln w="117475">
              <a:solidFill>
                <a:srgbClr val="595959"/>
              </a:solidFill>
            </a:ln>
          </p:spPr>
          <p:style>
            <a:lnRef idx="3">
              <a:schemeClr val="accent4"/>
            </a:lnRef>
            <a:fillRef idx="0">
              <a:schemeClr val="accent4"/>
            </a:fillRef>
            <a:effectRef idx="2">
              <a:schemeClr val="accent4"/>
            </a:effectRef>
            <a:fontRef idx="minor">
              <a:schemeClr val="tx1"/>
            </a:fontRef>
          </p:style>
        </p:cxnSp>
        <p:cxnSp>
          <p:nvCxnSpPr>
            <p:cNvPr id="11" name="Straight Connector 10"/>
            <p:cNvCxnSpPr/>
            <p:nvPr/>
          </p:nvCxnSpPr>
          <p:spPr>
            <a:xfrm>
              <a:off x="12449907" y="4530399"/>
              <a:ext cx="815927" cy="154143"/>
            </a:xfrm>
            <a:prstGeom prst="line">
              <a:avLst/>
            </a:prstGeom>
            <a:ln w="117475">
              <a:solidFill>
                <a:srgbClr val="595959"/>
              </a:solidFill>
            </a:ln>
          </p:spPr>
          <p:style>
            <a:lnRef idx="3">
              <a:schemeClr val="accent4"/>
            </a:lnRef>
            <a:fillRef idx="0">
              <a:schemeClr val="accent4"/>
            </a:fillRef>
            <a:effectRef idx="2">
              <a:schemeClr val="accent4"/>
            </a:effectRef>
            <a:fontRef idx="minor">
              <a:schemeClr val="tx1"/>
            </a:fontRef>
          </p:style>
        </p:cxnSp>
        <p:cxnSp>
          <p:nvCxnSpPr>
            <p:cNvPr id="15" name="Straight Connector 14"/>
            <p:cNvCxnSpPr/>
            <p:nvPr/>
          </p:nvCxnSpPr>
          <p:spPr>
            <a:xfrm flipV="1">
              <a:off x="13251765" y="4502263"/>
              <a:ext cx="801859" cy="179636"/>
            </a:xfrm>
            <a:prstGeom prst="line">
              <a:avLst/>
            </a:prstGeom>
            <a:ln w="117475">
              <a:solidFill>
                <a:srgbClr val="595959"/>
              </a:solidFill>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179834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58110" y="320114"/>
            <a:ext cx="12625910" cy="7901101"/>
          </a:xfrm>
          <a:prstGeom prst="rect">
            <a:avLst/>
          </a:prstGeom>
        </p:spPr>
      </p:pic>
    </p:spTree>
    <p:extLst>
      <p:ext uri="{BB962C8B-B14F-4D97-AF65-F5344CB8AC3E}">
        <p14:creationId xmlns:p14="http://schemas.microsoft.com/office/powerpoint/2010/main" val="23602727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8501" y="320114"/>
            <a:ext cx="12625910" cy="7901101"/>
          </a:xfrm>
          <a:prstGeom prst="rect">
            <a:avLst/>
          </a:prstGeom>
        </p:spPr>
      </p:pic>
    </p:spTree>
    <p:extLst>
      <p:ext uri="{BB962C8B-B14F-4D97-AF65-F5344CB8AC3E}">
        <p14:creationId xmlns:p14="http://schemas.microsoft.com/office/powerpoint/2010/main" val="16827404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371600"/>
            <a:ext cx="8869363" cy="731838"/>
          </a:xfrm>
          <a:prstGeom prst="rect">
            <a:avLst/>
          </a:prstGeom>
        </p:spPr>
        <p:txBody>
          <a:bodyPr>
            <a:normAutofit lnSpcReduction="10000"/>
          </a:bodyPr>
          <a:lstStyle/>
          <a:p>
            <a:pPr marL="0" indent="0" algn="ctr">
              <a:buNone/>
            </a:pPr>
            <a:r>
              <a:rPr lang="en-US" sz="3840" dirty="0">
                <a:solidFill>
                  <a:schemeClr val="bg1">
                    <a:lumMod val="50000"/>
                  </a:schemeClr>
                </a:solidFill>
              </a:rPr>
              <a:t># of times digit 7 appears:   </a:t>
            </a:r>
            <a:r>
              <a:rPr lang="en-US" sz="3840" dirty="0">
                <a:solidFill>
                  <a:srgbClr val="95B3D7"/>
                </a:solidFill>
              </a:rPr>
              <a:t>17</a:t>
            </a:r>
            <a:r>
              <a:rPr lang="en-US" sz="4320" dirty="0">
                <a:solidFill>
                  <a:schemeClr val="accent2">
                    <a:lumMod val="75000"/>
                  </a:schemeClr>
                </a:solidFill>
              </a:rPr>
              <a:t>	</a:t>
            </a:r>
          </a:p>
        </p:txBody>
      </p:sp>
      <p:pic>
        <p:nvPicPr>
          <p:cNvPr id="2" name="Picture 1"/>
          <p:cNvPicPr>
            <a:picLocks noChangeAspect="1"/>
          </p:cNvPicPr>
          <p:nvPr/>
        </p:nvPicPr>
        <p:blipFill>
          <a:blip r:embed="rId3"/>
          <a:stretch>
            <a:fillRect/>
          </a:stretch>
        </p:blipFill>
        <p:spPr>
          <a:xfrm>
            <a:off x="2666193" y="2560840"/>
            <a:ext cx="8986283" cy="4084674"/>
          </a:xfrm>
          <a:prstGeom prst="rect">
            <a:avLst/>
          </a:prstGeom>
        </p:spPr>
      </p:pic>
    </p:spTree>
    <p:extLst>
      <p:ext uri="{BB962C8B-B14F-4D97-AF65-F5344CB8AC3E}">
        <p14:creationId xmlns:p14="http://schemas.microsoft.com/office/powerpoint/2010/main" val="3540809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371600"/>
            <a:ext cx="8869363" cy="731838"/>
          </a:xfrm>
          <a:prstGeom prst="rect">
            <a:avLst/>
          </a:prstGeom>
        </p:spPr>
        <p:txBody>
          <a:bodyPr>
            <a:normAutofit lnSpcReduction="10000"/>
          </a:bodyPr>
          <a:lstStyle/>
          <a:p>
            <a:pPr marL="0" indent="0" algn="ctr">
              <a:buNone/>
            </a:pPr>
            <a:r>
              <a:rPr lang="en-US" sz="3840" dirty="0">
                <a:solidFill>
                  <a:schemeClr val="bg1">
                    <a:lumMod val="50000"/>
                  </a:schemeClr>
                </a:solidFill>
              </a:rPr>
              <a:t># of times digit 7 appears:   </a:t>
            </a:r>
            <a:r>
              <a:rPr lang="en-US" sz="3840" dirty="0">
                <a:solidFill>
                  <a:srgbClr val="95B3D7"/>
                </a:solidFill>
              </a:rPr>
              <a:t>17</a:t>
            </a:r>
            <a:r>
              <a:rPr lang="en-US" sz="4320" dirty="0">
                <a:solidFill>
                  <a:schemeClr val="accent2">
                    <a:lumMod val="75000"/>
                  </a:schemeClr>
                </a:solidFill>
              </a:rPr>
              <a:t>	</a:t>
            </a:r>
          </a:p>
        </p:txBody>
      </p:sp>
      <p:pic>
        <p:nvPicPr>
          <p:cNvPr id="2" name="Picture 1"/>
          <p:cNvPicPr>
            <a:picLocks noChangeAspect="1"/>
          </p:cNvPicPr>
          <p:nvPr/>
        </p:nvPicPr>
        <p:blipFill>
          <a:blip r:embed="rId3"/>
          <a:stretch>
            <a:fillRect/>
          </a:stretch>
        </p:blipFill>
        <p:spPr>
          <a:xfrm>
            <a:off x="2652754" y="2553895"/>
            <a:ext cx="8992379" cy="4389500"/>
          </a:xfrm>
          <a:prstGeom prst="rect">
            <a:avLst/>
          </a:prstGeom>
        </p:spPr>
      </p:pic>
    </p:spTree>
    <p:extLst>
      <p:ext uri="{BB962C8B-B14F-4D97-AF65-F5344CB8AC3E}">
        <p14:creationId xmlns:p14="http://schemas.microsoft.com/office/powerpoint/2010/main" val="19247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656" y="365760"/>
            <a:ext cx="5655944" cy="46822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721" y="365761"/>
            <a:ext cx="6307240" cy="4667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Rectangle 1"/>
          <p:cNvSpPr txBox="1">
            <a:spLocks noChangeArrowheads="1"/>
          </p:cNvSpPr>
          <p:nvPr/>
        </p:nvSpPr>
        <p:spPr bwMode="auto">
          <a:xfrm>
            <a:off x="4819700" y="5305385"/>
            <a:ext cx="7125865" cy="265176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462915" lvl="1" indent="-457200">
              <a:buFont typeface="Arial" panose="020B0604020202020204" pitchFamily="34" charset="0"/>
              <a:buChar char="•"/>
              <a:defRPr/>
            </a:pPr>
            <a:r>
              <a:rPr lang="en-US" sz="3200" b="0" dirty="0">
                <a:latin typeface="+mn-lt"/>
              </a:rPr>
              <a:t>Label problems</a:t>
            </a:r>
          </a:p>
          <a:p>
            <a:pPr marL="462915" lvl="1" indent="-457200">
              <a:buFont typeface="Arial" panose="020B0604020202020204" pitchFamily="34" charset="0"/>
              <a:buChar char="•"/>
              <a:defRPr/>
            </a:pPr>
            <a:r>
              <a:rPr lang="en-US" sz="3200" b="0" dirty="0">
                <a:latin typeface="+mn-lt"/>
              </a:rPr>
              <a:t>Color problems</a:t>
            </a:r>
          </a:p>
          <a:p>
            <a:pPr marL="462915" lvl="1" indent="-457200">
              <a:buFont typeface="Arial" panose="020B0604020202020204" pitchFamily="34" charset="0"/>
              <a:buChar char="•"/>
              <a:defRPr/>
            </a:pPr>
            <a:r>
              <a:rPr lang="en-US" sz="3200" b="0" dirty="0">
                <a:latin typeface="+mn-lt"/>
              </a:rPr>
              <a:t>Hard to make visual comparisons</a:t>
            </a:r>
          </a:p>
          <a:p>
            <a:pPr marL="462915" lvl="1" indent="-457200">
              <a:buFont typeface="Arial" panose="020B0604020202020204" pitchFamily="34" charset="0"/>
              <a:buChar char="•"/>
              <a:defRPr/>
            </a:pPr>
            <a:r>
              <a:rPr lang="en-US" sz="3200" b="0" dirty="0">
                <a:latin typeface="+mn-lt"/>
              </a:rPr>
              <a:t>Do we get the same Information?</a:t>
            </a:r>
          </a:p>
        </p:txBody>
      </p:sp>
    </p:spTree>
    <p:extLst>
      <p:ext uri="{BB962C8B-B14F-4D97-AF65-F5344CB8AC3E}">
        <p14:creationId xmlns:p14="http://schemas.microsoft.com/office/powerpoint/2010/main" val="468980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txBox="1">
            <a:spLocks noChangeArrowheads="1"/>
          </p:cNvSpPr>
          <p:nvPr/>
        </p:nvSpPr>
        <p:spPr bwMode="auto">
          <a:xfrm>
            <a:off x="2109629" y="4001935"/>
            <a:ext cx="2661601" cy="1462748"/>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2880" b="1" i="0" u="none" strike="noStrike" kern="0" cap="none" spc="0" normalizeH="0" baseline="0" noProof="0" dirty="0">
                <a:ln>
                  <a:noFill/>
                </a:ln>
                <a:effectLst/>
                <a:uLnTx/>
                <a:uFillTx/>
                <a:latin typeface="Merriweather Heavy Italic"/>
                <a:ea typeface="ＭＳ Ｐゴシック" charset="0"/>
                <a:cs typeface="Calibri"/>
              </a:rPr>
              <a:t>How many…?</a:t>
            </a:r>
          </a:p>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2880" b="1" i="0" u="none" strike="noStrike" kern="0" cap="none" spc="0" normalizeH="0" baseline="0" noProof="0" dirty="0">
                <a:ln>
                  <a:noFill/>
                </a:ln>
                <a:effectLst/>
                <a:uLnTx/>
                <a:uFillTx/>
                <a:latin typeface="Merriweather Heavy Italic"/>
                <a:ea typeface="ＭＳ Ｐゴシック" charset="0"/>
                <a:cs typeface="Calibri"/>
              </a:rPr>
              <a:t>How much…?</a:t>
            </a:r>
          </a:p>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2880" b="1" i="0" u="none" strike="noStrike" kern="0" cap="none" spc="0" normalizeH="0" baseline="0" noProof="0" dirty="0">
                <a:ln>
                  <a:noFill/>
                </a:ln>
                <a:effectLst/>
                <a:uLnTx/>
                <a:uFillTx/>
                <a:latin typeface="Merriweather Heavy Italic"/>
                <a:ea typeface="ＭＳ Ｐゴシック" charset="0"/>
                <a:cs typeface="Calibri"/>
              </a:rPr>
              <a:t>What are…?</a:t>
            </a:r>
            <a:endParaRPr kumimoji="0" lang="uk-UA" sz="2880" b="1" i="0" u="none" strike="noStrike" kern="0" cap="none" spc="0" normalizeH="0" baseline="0" noProof="0" dirty="0">
              <a:ln>
                <a:noFill/>
              </a:ln>
              <a:effectLst/>
              <a:uLnTx/>
              <a:uFillTx/>
              <a:latin typeface="Merriweather Heavy Italic"/>
              <a:ea typeface="ＭＳ Ｐゴシック" charset="0"/>
              <a:cs typeface="Calibri"/>
            </a:endParaRPr>
          </a:p>
        </p:txBody>
      </p:sp>
      <p:sp>
        <p:nvSpPr>
          <p:cNvPr id="43" name="Rectangle 2"/>
          <p:cNvSpPr txBox="1">
            <a:spLocks noChangeArrowheads="1"/>
          </p:cNvSpPr>
          <p:nvPr/>
        </p:nvSpPr>
        <p:spPr bwMode="auto">
          <a:xfrm>
            <a:off x="5498895" y="5722861"/>
            <a:ext cx="2401391" cy="80582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2880" b="1" i="0" u="none" strike="noStrike" kern="0" cap="none" spc="0" normalizeH="0" baseline="0" noProof="0" dirty="0">
                <a:ln>
                  <a:noFill/>
                </a:ln>
                <a:effectLst/>
                <a:uLnTx/>
                <a:uFillTx/>
                <a:latin typeface="Merriweather Heavy Italic"/>
                <a:ea typeface="ＭＳ Ｐゴシック" charset="0"/>
                <a:cs typeface="Calibri"/>
              </a:rPr>
              <a:t>Why are…?</a:t>
            </a:r>
            <a:endParaRPr kumimoji="0" lang="uk-UA" sz="2880" b="1" i="0" u="none" strike="noStrike" kern="0" cap="none" spc="0" normalizeH="0" baseline="0" noProof="0" dirty="0">
              <a:ln>
                <a:noFill/>
              </a:ln>
              <a:effectLst/>
              <a:uLnTx/>
              <a:uFillTx/>
              <a:latin typeface="Merriweather Heavy Italic"/>
              <a:ea typeface="ＭＳ Ｐゴシック" charset="0"/>
              <a:cs typeface="Calibri"/>
            </a:endParaRPr>
          </a:p>
        </p:txBody>
      </p:sp>
      <p:sp>
        <p:nvSpPr>
          <p:cNvPr id="50" name="Rectangle 2"/>
          <p:cNvSpPr txBox="1">
            <a:spLocks noChangeArrowheads="1"/>
          </p:cNvSpPr>
          <p:nvPr/>
        </p:nvSpPr>
        <p:spPr bwMode="auto">
          <a:xfrm>
            <a:off x="7501007" y="7211566"/>
            <a:ext cx="3053717" cy="80582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2880" b="1" i="0" u="none" strike="noStrike" kern="0" cap="none" spc="0" normalizeH="0" baseline="0" noProof="0" dirty="0">
                <a:ln>
                  <a:noFill/>
                </a:ln>
                <a:effectLst/>
                <a:uLnTx/>
                <a:uFillTx/>
                <a:latin typeface="Merriweather Heavy Italic"/>
                <a:ea typeface="ＭＳ Ｐゴシック" charset="0"/>
                <a:cs typeface="Calibri"/>
              </a:rPr>
              <a:t>How do we…?</a:t>
            </a:r>
          </a:p>
          <a:p>
            <a:pPr marL="0" marR="0" lvl="0" indent="0" algn="ctr" defTabSz="1097280" rtl="0" eaLnBrk="1" fontAlgn="base" latinLnBrk="0" hangingPunct="1">
              <a:lnSpc>
                <a:spcPct val="100000"/>
              </a:lnSpc>
              <a:spcBef>
                <a:spcPct val="0"/>
              </a:spcBef>
              <a:spcAft>
                <a:spcPct val="0"/>
              </a:spcAft>
              <a:buClrTx/>
              <a:buSzTx/>
              <a:buFontTx/>
              <a:buNone/>
              <a:tabLst/>
              <a:defRPr/>
            </a:pPr>
            <a:r>
              <a:rPr kumimoji="0" lang="en-US" sz="2880" b="1" i="0" u="none" strike="noStrike" kern="0" cap="none" spc="0" normalizeH="0" baseline="0" noProof="0" dirty="0">
                <a:ln>
                  <a:noFill/>
                </a:ln>
                <a:effectLst/>
                <a:uLnTx/>
                <a:uFillTx/>
                <a:latin typeface="Merriweather Heavy Italic"/>
                <a:ea typeface="ＭＳ Ｐゴシック" charset="0"/>
                <a:cs typeface="Calibri"/>
              </a:rPr>
              <a:t>What can we…?</a:t>
            </a:r>
          </a:p>
        </p:txBody>
      </p:sp>
      <p:sp>
        <p:nvSpPr>
          <p:cNvPr id="51" name="AutoShape 3"/>
          <p:cNvSpPr>
            <a:spLocks noChangeArrowheads="1"/>
          </p:cNvSpPr>
          <p:nvPr/>
        </p:nvSpPr>
        <p:spPr bwMode="auto">
          <a:xfrm rot="1637971">
            <a:off x="4923330" y="5140362"/>
            <a:ext cx="651194" cy="683784"/>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chemeClr val="tx1">
                  <a:lumMod val="75000"/>
                  <a:alpha val="65000"/>
                </a:schemeClr>
              </a:gs>
              <a:gs pos="54000">
                <a:schemeClr val="tx1">
                  <a:alpha val="63000"/>
                </a:schemeClr>
              </a:gs>
            </a:gsLst>
            <a:lin ang="0" scaled="1"/>
          </a:gradFill>
          <a:ln w="9525">
            <a:noFill/>
            <a:miter lim="800000"/>
            <a:headEnd/>
            <a:tailEnd/>
          </a:ln>
          <a:effectLst/>
        </p:spPr>
        <p:txBody>
          <a:bodyPr wrap="none" anchor="ct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4D4D4D"/>
              </a:solidFill>
              <a:effectLst/>
              <a:uLnTx/>
              <a:uFillTx/>
              <a:latin typeface="Calibri"/>
              <a:ea typeface="ＭＳ Ｐゴシック" charset="0"/>
              <a:cs typeface="Calibri"/>
            </a:endParaRPr>
          </a:p>
        </p:txBody>
      </p:sp>
      <p:sp>
        <p:nvSpPr>
          <p:cNvPr id="52" name="AutoShape 3"/>
          <p:cNvSpPr>
            <a:spLocks noChangeArrowheads="1"/>
          </p:cNvSpPr>
          <p:nvPr/>
        </p:nvSpPr>
        <p:spPr bwMode="auto">
          <a:xfrm rot="1637971">
            <a:off x="7557179" y="6402310"/>
            <a:ext cx="651194" cy="683784"/>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chemeClr val="tx1">
                  <a:lumMod val="75000"/>
                  <a:alpha val="65000"/>
                </a:schemeClr>
              </a:gs>
              <a:gs pos="54000">
                <a:schemeClr val="tx1">
                  <a:alpha val="63000"/>
                </a:schemeClr>
              </a:gs>
            </a:gsLst>
            <a:lin ang="0" scaled="1"/>
          </a:gradFill>
          <a:ln w="9525">
            <a:noFill/>
            <a:miter lim="800000"/>
            <a:headEnd/>
            <a:tailEnd/>
          </a:ln>
          <a:effectLst/>
        </p:spPr>
        <p:txBody>
          <a:bodyPr wrap="none" anchor="ct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en-US" sz="2160" b="0" i="0" u="none" strike="noStrike" kern="1200" cap="none" spc="0" normalizeH="0" baseline="0" noProof="0" dirty="0">
              <a:ln>
                <a:noFill/>
              </a:ln>
              <a:solidFill>
                <a:srgbClr val="4D4D4D"/>
              </a:solidFill>
              <a:effectLst/>
              <a:uLnTx/>
              <a:uFillTx/>
              <a:latin typeface="Calibri"/>
              <a:ea typeface="ＭＳ Ｐゴシック" charset="0"/>
              <a:cs typeface="Calibri"/>
            </a:endParaRPr>
          </a:p>
        </p:txBody>
      </p:sp>
      <p:sp>
        <p:nvSpPr>
          <p:cNvPr id="53" name="Rectangle 52"/>
          <p:cNvSpPr/>
          <p:nvPr/>
        </p:nvSpPr>
        <p:spPr>
          <a:xfrm>
            <a:off x="245985" y="569198"/>
            <a:ext cx="7889347" cy="769441"/>
          </a:xfrm>
          <a:prstGeom prst="rect">
            <a:avLst/>
          </a:prstGeom>
        </p:spPr>
        <p:txBody>
          <a:bodyPr wrap="square">
            <a:spAutoFit/>
          </a:bodyPr>
          <a:lstStyle/>
          <a:p>
            <a:r>
              <a:rPr lang="en-US" sz="4400" dirty="0">
                <a:latin typeface="BentonSans Book"/>
              </a:rPr>
              <a:t>Business Intelligence</a:t>
            </a:r>
          </a:p>
        </p:txBody>
      </p:sp>
      <p:sp>
        <p:nvSpPr>
          <p:cNvPr id="54" name="Rectangle 53"/>
          <p:cNvSpPr/>
          <p:nvPr/>
        </p:nvSpPr>
        <p:spPr>
          <a:xfrm>
            <a:off x="5560508" y="1398331"/>
            <a:ext cx="6524239" cy="609398"/>
          </a:xfrm>
          <a:prstGeom prst="rect">
            <a:avLst/>
          </a:prstGeom>
        </p:spPr>
        <p:txBody>
          <a:bodyPr wrap="square">
            <a:spAutoFit/>
          </a:bodyPr>
          <a:lstStyle/>
          <a:p>
            <a:r>
              <a:rPr lang="en-US" sz="3360" b="1" dirty="0">
                <a:latin typeface="BentonSans Book"/>
              </a:rPr>
              <a:t>Moving from data to action….</a:t>
            </a:r>
          </a:p>
        </p:txBody>
      </p:sp>
      <p:grpSp>
        <p:nvGrpSpPr>
          <p:cNvPr id="55" name="Group 32"/>
          <p:cNvGrpSpPr>
            <a:grpSpLocks/>
          </p:cNvGrpSpPr>
          <p:nvPr/>
        </p:nvGrpSpPr>
        <p:grpSpPr bwMode="auto">
          <a:xfrm>
            <a:off x="3161184" y="1955907"/>
            <a:ext cx="1357322" cy="1428760"/>
            <a:chOff x="1292" y="1893"/>
            <a:chExt cx="998" cy="993"/>
          </a:xfrm>
        </p:grpSpPr>
        <p:grpSp>
          <p:nvGrpSpPr>
            <p:cNvPr id="56" name="Group 33"/>
            <p:cNvGrpSpPr>
              <a:grpSpLocks/>
            </p:cNvGrpSpPr>
            <p:nvPr/>
          </p:nvGrpSpPr>
          <p:grpSpPr bwMode="auto">
            <a:xfrm>
              <a:off x="1292" y="1893"/>
              <a:ext cx="998" cy="993"/>
              <a:chOff x="2336" y="3117"/>
              <a:chExt cx="1134" cy="993"/>
            </a:xfrm>
          </p:grpSpPr>
          <p:grpSp>
            <p:nvGrpSpPr>
              <p:cNvPr id="58" name="Group 34"/>
              <p:cNvGrpSpPr>
                <a:grpSpLocks/>
              </p:cNvGrpSpPr>
              <p:nvPr/>
            </p:nvGrpSpPr>
            <p:grpSpPr bwMode="auto">
              <a:xfrm>
                <a:off x="2336" y="3117"/>
                <a:ext cx="1134" cy="993"/>
                <a:chOff x="868" y="1477"/>
                <a:chExt cx="4251" cy="2141"/>
              </a:xfrm>
            </p:grpSpPr>
            <p:sp>
              <p:nvSpPr>
                <p:cNvPr id="61" name="Oval 35"/>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62" name="Oval 36"/>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59" name="Oval 37"/>
              <p:cNvSpPr>
                <a:spLocks noChangeArrowheads="1"/>
              </p:cNvSpPr>
              <p:nvPr/>
            </p:nvSpPr>
            <p:spPr bwMode="auto">
              <a:xfrm flipH="1">
                <a:off x="2427" y="3208"/>
                <a:ext cx="953" cy="795"/>
              </a:xfrm>
              <a:prstGeom prst="ellipse">
                <a:avLst/>
              </a:prstGeom>
              <a:solidFill>
                <a:srgbClr val="BE3600"/>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60" name="Oval 38"/>
              <p:cNvSpPr>
                <a:spLocks noChangeArrowheads="1"/>
              </p:cNvSpPr>
              <p:nvPr/>
            </p:nvSpPr>
            <p:spPr bwMode="auto">
              <a:xfrm flipH="1">
                <a:off x="2515" y="3229"/>
                <a:ext cx="771" cy="522"/>
              </a:xfrm>
              <a:prstGeom prst="ellipse">
                <a:avLst/>
              </a:prstGeom>
              <a:gradFill rotWithShape="1">
                <a:gsLst>
                  <a:gs pos="0">
                    <a:srgbClr val="BE3600">
                      <a:gamma/>
                      <a:tint val="42353"/>
                      <a:invGamma/>
                    </a:srgbClr>
                  </a:gs>
                  <a:gs pos="100000">
                    <a:srgbClr val="BE3600">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57" name="Rectangle 39"/>
            <p:cNvSpPr>
              <a:spLocks noChangeArrowheads="1"/>
            </p:cNvSpPr>
            <p:nvPr/>
          </p:nvSpPr>
          <p:spPr bwMode="auto">
            <a:xfrm>
              <a:off x="1292" y="2150"/>
              <a:ext cx="990" cy="321"/>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6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굴림" charset="-127"/>
                  <a:cs typeface="Calibri"/>
                </a:rPr>
                <a:t>Data</a:t>
              </a:r>
              <a:endParaRPr kumimoji="0" lang="en-US" sz="36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endParaRPr>
            </a:p>
          </p:txBody>
        </p:sp>
      </p:grpSp>
      <p:grpSp>
        <p:nvGrpSpPr>
          <p:cNvPr id="63" name="Group 38"/>
          <p:cNvGrpSpPr>
            <a:grpSpLocks/>
          </p:cNvGrpSpPr>
          <p:nvPr/>
        </p:nvGrpSpPr>
        <p:grpSpPr bwMode="auto">
          <a:xfrm>
            <a:off x="5018572" y="2598849"/>
            <a:ext cx="1928826" cy="2000264"/>
            <a:chOff x="4195" y="2750"/>
            <a:chExt cx="1134" cy="993"/>
          </a:xfrm>
        </p:grpSpPr>
        <p:grpSp>
          <p:nvGrpSpPr>
            <p:cNvPr id="64" name="Group 39"/>
            <p:cNvGrpSpPr>
              <a:grpSpLocks/>
            </p:cNvGrpSpPr>
            <p:nvPr/>
          </p:nvGrpSpPr>
          <p:grpSpPr bwMode="auto">
            <a:xfrm>
              <a:off x="4195" y="2750"/>
              <a:ext cx="1134" cy="993"/>
              <a:chOff x="4195" y="2750"/>
              <a:chExt cx="1134" cy="993"/>
            </a:xfrm>
          </p:grpSpPr>
          <p:grpSp>
            <p:nvGrpSpPr>
              <p:cNvPr id="66" name="Group 40"/>
              <p:cNvGrpSpPr>
                <a:grpSpLocks/>
              </p:cNvGrpSpPr>
              <p:nvPr/>
            </p:nvGrpSpPr>
            <p:grpSpPr bwMode="auto">
              <a:xfrm>
                <a:off x="4195" y="2750"/>
                <a:ext cx="1134" cy="993"/>
                <a:chOff x="868" y="1477"/>
                <a:chExt cx="4251" cy="2141"/>
              </a:xfrm>
            </p:grpSpPr>
            <p:sp>
              <p:nvSpPr>
                <p:cNvPr id="69" name="Oval 41"/>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70" name="Oval 42"/>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67" name="Oval 43"/>
              <p:cNvSpPr>
                <a:spLocks noChangeArrowheads="1"/>
              </p:cNvSpPr>
              <p:nvPr/>
            </p:nvSpPr>
            <p:spPr bwMode="auto">
              <a:xfrm flipH="1">
                <a:off x="4285" y="2841"/>
                <a:ext cx="953" cy="791"/>
              </a:xfrm>
              <a:prstGeom prst="ellipse">
                <a:avLst/>
              </a:prstGeom>
              <a:solidFill>
                <a:srgbClr val="F4BA52"/>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68" name="Oval 44"/>
              <p:cNvSpPr>
                <a:spLocks noChangeArrowheads="1"/>
              </p:cNvSpPr>
              <p:nvPr/>
            </p:nvSpPr>
            <p:spPr bwMode="auto">
              <a:xfrm flipH="1">
                <a:off x="4375" y="2865"/>
                <a:ext cx="771" cy="522"/>
              </a:xfrm>
              <a:prstGeom prst="ellipse">
                <a:avLst/>
              </a:prstGeom>
              <a:gradFill rotWithShape="1">
                <a:gsLst>
                  <a:gs pos="0">
                    <a:srgbClr val="F4BA52">
                      <a:gamma/>
                      <a:tint val="35686"/>
                      <a:invGamma/>
                    </a:srgbClr>
                  </a:gs>
                  <a:gs pos="100000">
                    <a:srgbClr val="F4BA52">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65" name="Rectangle 45"/>
            <p:cNvSpPr>
              <a:spLocks noChangeArrowheads="1"/>
            </p:cNvSpPr>
            <p:nvPr/>
          </p:nvSpPr>
          <p:spPr bwMode="auto">
            <a:xfrm>
              <a:off x="4271" y="3087"/>
              <a:ext cx="983" cy="209"/>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굴림" charset="-127"/>
                  <a:cs typeface="Calibri"/>
                </a:rPr>
                <a:t>Information</a:t>
              </a:r>
              <a:endParaRPr kumimoji="0" lang="en-US"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endParaRPr>
            </a:p>
          </p:txBody>
        </p:sp>
      </p:grpSp>
      <p:sp>
        <p:nvSpPr>
          <p:cNvPr id="71" name="AutoShape 3"/>
          <p:cNvSpPr>
            <a:spLocks noChangeArrowheads="1"/>
          </p:cNvSpPr>
          <p:nvPr/>
        </p:nvSpPr>
        <p:spPr bwMode="auto">
          <a:xfrm rot="1637971">
            <a:off x="4469713" y="2789222"/>
            <a:ext cx="657016"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nvGrpSpPr>
          <p:cNvPr id="72" name="Group 21"/>
          <p:cNvGrpSpPr>
            <a:grpSpLocks/>
          </p:cNvGrpSpPr>
          <p:nvPr/>
        </p:nvGrpSpPr>
        <p:grpSpPr bwMode="auto">
          <a:xfrm>
            <a:off x="9662042" y="4741989"/>
            <a:ext cx="2571768" cy="2571768"/>
            <a:chOff x="4195" y="2750"/>
            <a:chExt cx="1134" cy="993"/>
          </a:xfrm>
        </p:grpSpPr>
        <p:grpSp>
          <p:nvGrpSpPr>
            <p:cNvPr id="73" name="Group 22"/>
            <p:cNvGrpSpPr>
              <a:grpSpLocks/>
            </p:cNvGrpSpPr>
            <p:nvPr/>
          </p:nvGrpSpPr>
          <p:grpSpPr bwMode="auto">
            <a:xfrm>
              <a:off x="4195" y="2750"/>
              <a:ext cx="1134" cy="993"/>
              <a:chOff x="4195" y="2750"/>
              <a:chExt cx="1134" cy="993"/>
            </a:xfrm>
          </p:grpSpPr>
          <p:grpSp>
            <p:nvGrpSpPr>
              <p:cNvPr id="75" name="Group 23"/>
              <p:cNvGrpSpPr>
                <a:grpSpLocks/>
              </p:cNvGrpSpPr>
              <p:nvPr/>
            </p:nvGrpSpPr>
            <p:grpSpPr bwMode="auto">
              <a:xfrm>
                <a:off x="4195" y="2750"/>
                <a:ext cx="1134" cy="993"/>
                <a:chOff x="868" y="1477"/>
                <a:chExt cx="4251" cy="2141"/>
              </a:xfrm>
            </p:grpSpPr>
            <p:sp>
              <p:nvSpPr>
                <p:cNvPr id="78" name="Oval 24"/>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79" name="Oval 25"/>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76" name="Oval 26"/>
              <p:cNvSpPr>
                <a:spLocks noChangeArrowheads="1"/>
              </p:cNvSpPr>
              <p:nvPr/>
            </p:nvSpPr>
            <p:spPr bwMode="auto">
              <a:xfrm flipH="1">
                <a:off x="4285" y="2841"/>
                <a:ext cx="953" cy="791"/>
              </a:xfrm>
              <a:prstGeom prst="ellipse">
                <a:avLst/>
              </a:prstGeom>
              <a:solidFill>
                <a:srgbClr val="C5780F"/>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77" name="Oval 27"/>
              <p:cNvSpPr>
                <a:spLocks noChangeArrowheads="1"/>
              </p:cNvSpPr>
              <p:nvPr/>
            </p:nvSpPr>
            <p:spPr bwMode="auto">
              <a:xfrm flipH="1">
                <a:off x="4375" y="2865"/>
                <a:ext cx="771" cy="522"/>
              </a:xfrm>
              <a:prstGeom prst="ellipse">
                <a:avLst/>
              </a:prstGeom>
              <a:gradFill rotWithShape="1">
                <a:gsLst>
                  <a:gs pos="0">
                    <a:srgbClr val="C5780F">
                      <a:gamma/>
                      <a:tint val="35686"/>
                      <a:invGamma/>
                    </a:srgbClr>
                  </a:gs>
                  <a:gs pos="100000">
                    <a:srgbClr val="C5780F">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74" name="Rectangle 28"/>
            <p:cNvSpPr>
              <a:spLocks noChangeArrowheads="1"/>
            </p:cNvSpPr>
            <p:nvPr/>
          </p:nvSpPr>
          <p:spPr bwMode="auto">
            <a:xfrm>
              <a:off x="4377" y="2991"/>
              <a:ext cx="814" cy="416"/>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굴림" charset="-127"/>
                  <a:cs typeface="Calibri"/>
                </a:rPr>
                <a:t>Plan to guide actions or key decisions</a:t>
              </a:r>
              <a:endParaRPr kumimoji="0" lang="en-US"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endParaRPr>
            </a:p>
          </p:txBody>
        </p:sp>
      </p:grpSp>
      <p:grpSp>
        <p:nvGrpSpPr>
          <p:cNvPr id="80" name="Group 13"/>
          <p:cNvGrpSpPr>
            <a:grpSpLocks/>
          </p:cNvGrpSpPr>
          <p:nvPr/>
        </p:nvGrpSpPr>
        <p:grpSpPr bwMode="auto">
          <a:xfrm>
            <a:off x="7233150" y="3741857"/>
            <a:ext cx="2000264" cy="2143140"/>
            <a:chOff x="431" y="2750"/>
            <a:chExt cx="1134" cy="993"/>
          </a:xfrm>
        </p:grpSpPr>
        <p:grpSp>
          <p:nvGrpSpPr>
            <p:cNvPr id="81" name="Group 14"/>
            <p:cNvGrpSpPr>
              <a:grpSpLocks/>
            </p:cNvGrpSpPr>
            <p:nvPr/>
          </p:nvGrpSpPr>
          <p:grpSpPr bwMode="auto">
            <a:xfrm>
              <a:off x="431" y="2750"/>
              <a:ext cx="1134" cy="993"/>
              <a:chOff x="431" y="2750"/>
              <a:chExt cx="1134" cy="993"/>
            </a:xfrm>
          </p:grpSpPr>
          <p:grpSp>
            <p:nvGrpSpPr>
              <p:cNvPr id="83" name="Group 15"/>
              <p:cNvGrpSpPr>
                <a:grpSpLocks/>
              </p:cNvGrpSpPr>
              <p:nvPr/>
            </p:nvGrpSpPr>
            <p:grpSpPr bwMode="auto">
              <a:xfrm>
                <a:off x="431" y="2750"/>
                <a:ext cx="1134" cy="993"/>
                <a:chOff x="868" y="1477"/>
                <a:chExt cx="4251" cy="2141"/>
              </a:xfrm>
            </p:grpSpPr>
            <p:sp>
              <p:nvSpPr>
                <p:cNvPr id="86" name="Oval 16"/>
                <p:cNvSpPr>
                  <a:spLocks noChangeArrowheads="1"/>
                </p:cNvSpPr>
                <p:nvPr/>
              </p:nvSpPr>
              <p:spPr bwMode="auto">
                <a:xfrm>
                  <a:off x="868" y="1477"/>
                  <a:ext cx="4251" cy="2141"/>
                </a:xfrm>
                <a:prstGeom prst="ellipse">
                  <a:avLst/>
                </a:prstGeom>
                <a:solidFill>
                  <a:srgbClr val="EAEAEA"/>
                </a:soli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87" name="Oval 17"/>
                <p:cNvSpPr>
                  <a:spLocks noChangeArrowheads="1"/>
                </p:cNvSpPr>
                <p:nvPr/>
              </p:nvSpPr>
              <p:spPr bwMode="auto">
                <a:xfrm>
                  <a:off x="930" y="1480"/>
                  <a:ext cx="4143" cy="2085"/>
                </a:xfrm>
                <a:prstGeom prst="ellipse">
                  <a:avLst/>
                </a:prstGeom>
                <a:gradFill rotWithShape="1">
                  <a:gsLst>
                    <a:gs pos="0">
                      <a:srgbClr val="EAEAEA"/>
                    </a:gs>
                    <a:gs pos="100000">
                      <a:srgbClr val="FFFFFF"/>
                    </a:gs>
                  </a:gsLst>
                  <a:lin ang="5400000" scaled="1"/>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grpSp>
          <p:sp>
            <p:nvSpPr>
              <p:cNvPr id="84" name="Oval 18"/>
              <p:cNvSpPr>
                <a:spLocks noChangeArrowheads="1"/>
              </p:cNvSpPr>
              <p:nvPr/>
            </p:nvSpPr>
            <p:spPr bwMode="auto">
              <a:xfrm flipH="1">
                <a:off x="522" y="2840"/>
                <a:ext cx="953" cy="798"/>
              </a:xfrm>
              <a:prstGeom prst="ellipse">
                <a:avLst/>
              </a:prstGeom>
              <a:solidFill>
                <a:srgbClr val="00ADEF"/>
              </a:soli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sp>
            <p:nvSpPr>
              <p:cNvPr id="85" name="Oval 19"/>
              <p:cNvSpPr>
                <a:spLocks noChangeArrowheads="1"/>
              </p:cNvSpPr>
              <p:nvPr/>
            </p:nvSpPr>
            <p:spPr bwMode="auto">
              <a:xfrm flipH="1">
                <a:off x="611" y="2862"/>
                <a:ext cx="771" cy="522"/>
              </a:xfrm>
              <a:prstGeom prst="ellipse">
                <a:avLst/>
              </a:prstGeom>
              <a:gradFill rotWithShape="1">
                <a:gsLst>
                  <a:gs pos="0">
                    <a:srgbClr val="00ADEF">
                      <a:gamma/>
                      <a:tint val="35686"/>
                      <a:invGamma/>
                    </a:srgbClr>
                  </a:gs>
                  <a:gs pos="100000">
                    <a:srgbClr val="00ADEF">
                      <a:alpha val="37000"/>
                    </a:srgbClr>
                  </a:gs>
                </a:gsLst>
                <a:lin ang="5400000" scaled="1"/>
              </a:gradFill>
              <a:ln w="9525">
                <a:no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smtClean="0">
                  <a:ln>
                    <a:noFill/>
                  </a:ln>
                  <a:solidFill>
                    <a:srgbClr val="FFFFFF"/>
                  </a:solidFill>
                  <a:effectLst/>
                  <a:uLnTx/>
                  <a:uFillTx/>
                  <a:latin typeface="Calibri"/>
                  <a:ea typeface="+mn-ea"/>
                  <a:cs typeface="Calibri"/>
                </a:endParaRPr>
              </a:p>
            </p:txBody>
          </p:sp>
        </p:grpSp>
        <p:sp>
          <p:nvSpPr>
            <p:cNvPr id="82" name="Rectangle 20"/>
            <p:cNvSpPr>
              <a:spLocks noChangeArrowheads="1"/>
            </p:cNvSpPr>
            <p:nvPr/>
          </p:nvSpPr>
          <p:spPr bwMode="auto">
            <a:xfrm>
              <a:off x="431" y="3081"/>
              <a:ext cx="1134" cy="195"/>
            </a:xfrm>
            <a:prstGeom prst="rect">
              <a:avLst/>
            </a:prstGeom>
            <a:noFill/>
            <a:ln w="9525">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25000" noProof="0" dirty="0" smtClean="0">
                  <a:ln>
                    <a:noFill/>
                  </a:ln>
                  <a:solidFill>
                    <a:srgbClr val="FFFFFF"/>
                  </a:solidFill>
                  <a:effectLst>
                    <a:outerShdw blurRad="38100" dist="38100" dir="2700000" algn="tl">
                      <a:srgbClr val="000000">
                        <a:alpha val="43137"/>
                      </a:srgbClr>
                    </a:outerShdw>
                  </a:effectLst>
                  <a:uLnTx/>
                  <a:uFillTx/>
                  <a:latin typeface="Calibri"/>
                  <a:ea typeface="+mn-ea"/>
                  <a:cs typeface="Calibri"/>
                </a:rPr>
                <a:t>Knowledge</a:t>
              </a:r>
            </a:p>
          </p:txBody>
        </p:sp>
      </p:grpSp>
      <p:sp>
        <p:nvSpPr>
          <p:cNvPr id="88" name="AutoShape 3"/>
          <p:cNvSpPr>
            <a:spLocks noChangeArrowheads="1"/>
          </p:cNvSpPr>
          <p:nvPr/>
        </p:nvSpPr>
        <p:spPr bwMode="auto">
          <a:xfrm rot="1637971">
            <a:off x="6845490" y="3867627"/>
            <a:ext cx="542662"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
        <p:nvSpPr>
          <p:cNvPr id="89" name="AutoShape 3"/>
          <p:cNvSpPr>
            <a:spLocks noChangeArrowheads="1"/>
          </p:cNvSpPr>
          <p:nvPr/>
        </p:nvSpPr>
        <p:spPr bwMode="auto">
          <a:xfrm rot="1637971">
            <a:off x="9121742" y="5123950"/>
            <a:ext cx="660738"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rgbClr val="4D4D4D">
                  <a:lumMod val="75000"/>
                  <a:alpha val="65000"/>
                </a:srgbClr>
              </a:gs>
              <a:gs pos="54000">
                <a:srgbClr val="4D4D4D">
                  <a:alpha val="63000"/>
                </a:srgbClr>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D4D4D"/>
              </a:solidFill>
              <a:effectLst/>
              <a:uLnTx/>
              <a:uFillTx/>
              <a:latin typeface="Calibri"/>
              <a:ea typeface="+mn-ea"/>
              <a:cs typeface="Calibri"/>
            </a:endParaRPr>
          </a:p>
        </p:txBody>
      </p:sp>
    </p:spTree>
    <p:extLst>
      <p:ext uri="{BB962C8B-B14F-4D97-AF65-F5344CB8AC3E}">
        <p14:creationId xmlns:p14="http://schemas.microsoft.com/office/powerpoint/2010/main" val="683139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solidFill>
                  <a:srgbClr val="4C4C4C"/>
                </a:solidFill>
                <a:latin typeface="BentonSans Book" charset="0"/>
              </a:rPr>
              <a:t>A Brief History of Data Analytics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5851525" y="165100"/>
            <a:ext cx="8778875" cy="609600"/>
          </a:xfrm>
          <a:prstGeom prst="rect">
            <a:avLst/>
          </a:prstGeom>
        </p:spPr>
        <p:txBody>
          <a:bodyPr>
            <a:normAutofit/>
          </a:bodyPr>
          <a:lstStyle/>
          <a:p>
            <a:pPr eaLnBrk="1" hangingPunct="1">
              <a:defRPr/>
            </a:pPr>
            <a:r>
              <a:rPr lang="en-US" dirty="0"/>
              <a:t>The Early Years – 2</a:t>
            </a:r>
            <a:r>
              <a:rPr lang="en-US" baseline="30000" dirty="0"/>
              <a:t>nd</a:t>
            </a:r>
            <a:r>
              <a:rPr lang="en-US" dirty="0"/>
              <a:t> Century CE</a:t>
            </a:r>
          </a:p>
        </p:txBody>
      </p:sp>
      <p:sp>
        <p:nvSpPr>
          <p:cNvPr id="6" name="Content Placeholder 5"/>
          <p:cNvSpPr>
            <a:spLocks noGrp="1"/>
          </p:cNvSpPr>
          <p:nvPr>
            <p:ph sz="half" idx="4294967295"/>
          </p:nvPr>
        </p:nvSpPr>
        <p:spPr>
          <a:xfrm>
            <a:off x="0" y="4913313"/>
            <a:ext cx="11381362" cy="2286000"/>
          </a:xfrm>
          <a:prstGeom prst="rect">
            <a:avLst/>
          </a:prstGeom>
        </p:spPr>
        <p:txBody>
          <a:bodyPr>
            <a:normAutofit fontScale="85000" lnSpcReduction="10000"/>
          </a:bodyPr>
          <a:lstStyle/>
          <a:p>
            <a:r>
              <a:rPr lang="en-US" sz="2880" dirty="0"/>
              <a:t>Claudius Ptolemy</a:t>
            </a:r>
            <a:br>
              <a:rPr lang="en-US" sz="2880" dirty="0"/>
            </a:br>
            <a:r>
              <a:rPr lang="en-US" sz="2880" dirty="0"/>
              <a:t>publishes the </a:t>
            </a:r>
            <a:r>
              <a:rPr lang="en-US" sz="2880" i="1" dirty="0"/>
              <a:t>Almagest</a:t>
            </a:r>
            <a:r>
              <a:rPr lang="en-US" sz="2880" dirty="0"/>
              <a:t/>
            </a:r>
            <a:br>
              <a:rPr lang="en-US" sz="2880" dirty="0"/>
            </a:br>
            <a:r>
              <a:rPr lang="en-US" sz="2880" dirty="0"/>
              <a:t>around 150 CE in Egypt,</a:t>
            </a:r>
            <a:br>
              <a:rPr lang="en-US" sz="2880" dirty="0"/>
            </a:br>
            <a:r>
              <a:rPr lang="en-US" sz="2880" dirty="0"/>
              <a:t>providing a thorough treatise on astronomy, solar, lunar, and planetary theory</a:t>
            </a:r>
            <a:r>
              <a:rPr lang="en-US" sz="2880" baseline="30000" dirty="0"/>
              <a:t>1</a:t>
            </a:r>
          </a:p>
          <a:p>
            <a:r>
              <a:rPr lang="en-US" sz="2880" b="1" dirty="0"/>
              <a:t>Earliest preserved use of a table</a:t>
            </a:r>
            <a:r>
              <a:rPr lang="en-US" sz="2880" dirty="0"/>
              <a:t>; held detailed astronomical information</a:t>
            </a:r>
            <a:r>
              <a:rPr lang="en-US" sz="2880" baseline="30000" dirty="0"/>
              <a:t>2</a:t>
            </a:r>
          </a:p>
        </p:txBody>
      </p:sp>
      <p:pic>
        <p:nvPicPr>
          <p:cNvPr id="9" name="Picture 8"/>
          <p:cNvPicPr>
            <a:picLocks noChangeAspect="1"/>
          </p:cNvPicPr>
          <p:nvPr/>
        </p:nvPicPr>
        <p:blipFill>
          <a:blip r:embed="rId3"/>
          <a:stretch>
            <a:fillRect/>
          </a:stretch>
        </p:blipFill>
        <p:spPr>
          <a:xfrm>
            <a:off x="6492241" y="1576895"/>
            <a:ext cx="5189220" cy="3956780"/>
          </a:xfrm>
          <a:prstGeom prst="rect">
            <a:avLst/>
          </a:prstGeom>
          <a:ln>
            <a:solidFill>
              <a:schemeClr val="tx2"/>
            </a:solidFill>
          </a:ln>
        </p:spPr>
      </p:pic>
      <p:sp>
        <p:nvSpPr>
          <p:cNvPr id="17" name="Rectangle 16"/>
          <p:cNvSpPr/>
          <p:nvPr/>
        </p:nvSpPr>
        <p:spPr>
          <a:xfrm>
            <a:off x="6492240" y="1161702"/>
            <a:ext cx="5852160" cy="313932"/>
          </a:xfrm>
          <a:prstGeom prst="rect">
            <a:avLst/>
          </a:prstGeom>
        </p:spPr>
        <p:txBody>
          <a:bodyPr wrap="square">
            <a:spAutoFit/>
          </a:bodyPr>
          <a:lstStyle/>
          <a:p>
            <a:pPr defTabSz="1097280"/>
            <a:r>
              <a:rPr lang="en-US" sz="1440" dirty="0">
                <a:solidFill>
                  <a:srgbClr val="4D4D4D"/>
                </a:solidFill>
                <a:latin typeface="Calibri"/>
                <a:ea typeface="+mn-ea"/>
                <a:cs typeface="Calibri"/>
              </a:rPr>
              <a:t>A copy of the </a:t>
            </a:r>
            <a:r>
              <a:rPr lang="en-US" sz="1440" i="1" dirty="0">
                <a:solidFill>
                  <a:srgbClr val="4D4D4D"/>
                </a:solidFill>
                <a:latin typeface="Calibri"/>
                <a:ea typeface="+mn-ea"/>
                <a:cs typeface="Calibri"/>
              </a:rPr>
              <a:t>Almagest</a:t>
            </a:r>
            <a:r>
              <a:rPr lang="en-US" sz="1440" dirty="0">
                <a:solidFill>
                  <a:srgbClr val="4D4D4D"/>
                </a:solidFill>
                <a:latin typeface="Calibri"/>
                <a:ea typeface="+mn-ea"/>
                <a:cs typeface="Calibri"/>
              </a:rPr>
              <a:t> from the 9</a:t>
            </a:r>
            <a:r>
              <a:rPr lang="en-US" sz="1440" baseline="30000" dirty="0">
                <a:solidFill>
                  <a:srgbClr val="4D4D4D"/>
                </a:solidFill>
                <a:latin typeface="Calibri"/>
                <a:ea typeface="+mn-ea"/>
                <a:cs typeface="Calibri"/>
              </a:rPr>
              <a:t>th</a:t>
            </a:r>
            <a:r>
              <a:rPr lang="en-US" sz="1440" dirty="0">
                <a:solidFill>
                  <a:srgbClr val="4D4D4D"/>
                </a:solidFill>
                <a:latin typeface="Calibri"/>
                <a:ea typeface="+mn-ea"/>
                <a:cs typeface="Calibri"/>
              </a:rPr>
              <a:t> century, in Greek, on parchment</a:t>
            </a:r>
          </a:p>
        </p:txBody>
      </p:sp>
      <p:pic>
        <p:nvPicPr>
          <p:cNvPr id="10" name="Picture 9"/>
          <p:cNvPicPr>
            <a:picLocks noChangeAspect="1"/>
          </p:cNvPicPr>
          <p:nvPr/>
        </p:nvPicPr>
        <p:blipFill>
          <a:blip r:embed="rId4"/>
          <a:stretch>
            <a:fillRect/>
          </a:stretch>
        </p:blipFill>
        <p:spPr>
          <a:xfrm>
            <a:off x="2864587" y="1457672"/>
            <a:ext cx="2758440" cy="3310128"/>
          </a:xfrm>
          <a:prstGeom prst="rect">
            <a:avLst/>
          </a:prstGeom>
          <a:ln>
            <a:solidFill>
              <a:schemeClr val="tx2"/>
            </a:solidFill>
          </a:ln>
        </p:spPr>
      </p:pic>
      <p:sp>
        <p:nvSpPr>
          <p:cNvPr id="19" name="Rectangle 7"/>
          <p:cNvSpPr>
            <a:spLocks/>
          </p:cNvSpPr>
          <p:nvPr/>
        </p:nvSpPr>
        <p:spPr bwMode="auto">
          <a:xfrm>
            <a:off x="8953500" y="7751012"/>
            <a:ext cx="5609772" cy="468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r" defTabSz="1097280"/>
            <a:r>
              <a:rPr lang="en-US" sz="960" dirty="0">
                <a:solidFill>
                  <a:srgbClr val="4D4D4D"/>
                </a:solidFill>
                <a:latin typeface="Calibri"/>
                <a:cs typeface="Calibri"/>
              </a:rPr>
              <a:t>Image of Ptolemy used under the Wikipedia Creative Commons license.  </a:t>
            </a:r>
            <a:r>
              <a:rPr lang="en-US" sz="960" i="1" u="sng" dirty="0">
                <a:solidFill>
                  <a:srgbClr val="4D4D4D"/>
                </a:solidFill>
                <a:latin typeface="Calibri"/>
                <a:cs typeface="Calibri"/>
                <a:hlinkClick r:id="rId5"/>
              </a:rPr>
              <a:t>http://www.wikipedia.com</a:t>
            </a:r>
            <a:endParaRPr lang="en-US" sz="960" i="1" u="sng" dirty="0">
              <a:solidFill>
                <a:srgbClr val="4D4D4D"/>
              </a:solidFill>
              <a:latin typeface="Calibri"/>
              <a:cs typeface="Calibri"/>
            </a:endParaRPr>
          </a:p>
          <a:p>
            <a:pPr algn="r" defTabSz="1097280"/>
            <a:r>
              <a:rPr lang="en-US" sz="960" dirty="0">
                <a:solidFill>
                  <a:srgbClr val="4D4D4D"/>
                </a:solidFill>
                <a:latin typeface="Calibri"/>
                <a:ea typeface="+mn-ea"/>
                <a:cs typeface="Calibri"/>
              </a:rPr>
              <a:t>Image of the </a:t>
            </a:r>
            <a:r>
              <a:rPr lang="en-US" sz="960" i="1" dirty="0">
                <a:solidFill>
                  <a:srgbClr val="4D4D4D"/>
                </a:solidFill>
                <a:latin typeface="Calibri"/>
                <a:ea typeface="+mn-ea"/>
                <a:cs typeface="Calibri"/>
              </a:rPr>
              <a:t>Almages</a:t>
            </a:r>
            <a:r>
              <a:rPr lang="en-US" sz="960" dirty="0">
                <a:solidFill>
                  <a:srgbClr val="4D4D4D"/>
                </a:solidFill>
                <a:latin typeface="Calibri"/>
                <a:ea typeface="+mn-ea"/>
                <a:cs typeface="Calibri"/>
              </a:rPr>
              <a:t>t from the Library of Congress.  </a:t>
            </a:r>
            <a:r>
              <a:rPr lang="en-US" sz="960" dirty="0">
                <a:solidFill>
                  <a:srgbClr val="4D4D4D"/>
                </a:solidFill>
                <a:latin typeface="Calibri"/>
                <a:ea typeface="+mn-ea"/>
                <a:cs typeface="Calibri"/>
                <a:hlinkClick r:id="rId6"/>
              </a:rPr>
              <a:t>http://www.loc.gov/exhibits/vatican/math.html</a:t>
            </a:r>
            <a:endParaRPr lang="en-US" sz="960" dirty="0">
              <a:solidFill>
                <a:srgbClr val="4D4D4D"/>
              </a:solidFill>
              <a:latin typeface="Calibri"/>
              <a:ea typeface="+mn-ea"/>
              <a:cs typeface="Calibri"/>
            </a:endParaRPr>
          </a:p>
        </p:txBody>
      </p:sp>
    </p:spTree>
    <p:extLst>
      <p:ext uri="{BB962C8B-B14F-4D97-AF65-F5344CB8AC3E}">
        <p14:creationId xmlns:p14="http://schemas.microsoft.com/office/powerpoint/2010/main" val="26027994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2788" y="601314"/>
            <a:ext cx="13244512" cy="553998"/>
          </a:xfrm>
        </p:spPr>
        <p:txBody>
          <a:bodyPr/>
          <a:lstStyle/>
          <a:p>
            <a:r>
              <a:rPr lang="en-US" dirty="0" smtClean="0"/>
              <a:t>Goals</a:t>
            </a:r>
            <a:endParaRPr lang="en-US" dirty="0"/>
          </a:p>
        </p:txBody>
      </p:sp>
      <p:sp>
        <p:nvSpPr>
          <p:cNvPr id="6" name="Text Placeholder 5"/>
          <p:cNvSpPr>
            <a:spLocks noGrp="1"/>
          </p:cNvSpPr>
          <p:nvPr>
            <p:ph type="body" sz="quarter" idx="10"/>
          </p:nvPr>
        </p:nvSpPr>
        <p:spPr>
          <a:xfrm>
            <a:off x="731520" y="1471980"/>
            <a:ext cx="13167360" cy="5614619"/>
          </a:xfrm>
        </p:spPr>
        <p:txBody>
          <a:bodyPr/>
          <a:lstStyle/>
          <a:p>
            <a:pPr marL="0" indent="0">
              <a:buNone/>
            </a:pPr>
            <a:r>
              <a:rPr lang="en-US" sz="2800" b="1" dirty="0" smtClean="0"/>
              <a:t>By </a:t>
            </a:r>
            <a:r>
              <a:rPr lang="en-US" sz="2800" b="1" dirty="0"/>
              <a:t>completing the course modules, students will</a:t>
            </a:r>
            <a:r>
              <a:rPr lang="en-US" sz="2800" b="1" dirty="0" smtClean="0"/>
              <a:t>:</a:t>
            </a:r>
          </a:p>
          <a:p>
            <a:pPr marL="0" indent="0">
              <a:buNone/>
            </a:pPr>
            <a:endParaRPr lang="en-US" sz="2800" dirty="0"/>
          </a:p>
          <a:p>
            <a:pPr lvl="0">
              <a:spcAft>
                <a:spcPts val="1200"/>
              </a:spcAft>
            </a:pPr>
            <a:r>
              <a:rPr lang="en-US" sz="2800" dirty="0" smtClean="0"/>
              <a:t>Define data </a:t>
            </a:r>
            <a:r>
              <a:rPr lang="en-US" sz="2800" dirty="0"/>
              <a:t>visualization and express its value as a tool for understanding our world</a:t>
            </a:r>
          </a:p>
          <a:p>
            <a:pPr lvl="0">
              <a:spcAft>
                <a:spcPts val="1200"/>
              </a:spcAft>
            </a:pPr>
            <a:r>
              <a:rPr lang="en-US" sz="2800" dirty="0" smtClean="0"/>
              <a:t>Describe </a:t>
            </a:r>
            <a:r>
              <a:rPr lang="en-US" sz="2800" dirty="0"/>
              <a:t>the fundamental aspects visual perception and these relate to data visualization</a:t>
            </a:r>
          </a:p>
          <a:p>
            <a:pPr lvl="0">
              <a:spcAft>
                <a:spcPts val="1200"/>
              </a:spcAft>
            </a:pPr>
            <a:r>
              <a:rPr lang="en-US" sz="2800" dirty="0"/>
              <a:t>Learn the history of data visualization, important people in the field, and contemporary practitioners</a:t>
            </a:r>
          </a:p>
          <a:p>
            <a:pPr lvl="0">
              <a:spcAft>
                <a:spcPts val="1200"/>
              </a:spcAft>
            </a:pPr>
            <a:r>
              <a:rPr lang="en-US" sz="2800" dirty="0"/>
              <a:t>Understand the </a:t>
            </a:r>
            <a:r>
              <a:rPr lang="en-US" sz="2800" dirty="0" err="1"/>
              <a:t>preattentive</a:t>
            </a:r>
            <a:r>
              <a:rPr lang="en-US" sz="2800" dirty="0"/>
              <a:t> attributes, the embedded meaning of color and size, and the two thinking systems that we use to process the world around </a:t>
            </a:r>
            <a:r>
              <a:rPr lang="en-US" sz="2800" dirty="0" smtClean="0"/>
              <a:t>us</a:t>
            </a:r>
            <a:endParaRPr lang="en-US" sz="2800" dirty="0"/>
          </a:p>
        </p:txBody>
      </p:sp>
    </p:spTree>
    <p:extLst>
      <p:ext uri="{BB962C8B-B14F-4D97-AF65-F5344CB8AC3E}">
        <p14:creationId xmlns:p14="http://schemas.microsoft.com/office/powerpoint/2010/main" val="37811243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0366375" y="165100"/>
            <a:ext cx="4264025" cy="609600"/>
          </a:xfrm>
          <a:prstGeom prst="rect">
            <a:avLst/>
          </a:prstGeom>
        </p:spPr>
        <p:txBody>
          <a:bodyPr>
            <a:normAutofit/>
          </a:bodyPr>
          <a:lstStyle/>
          <a:p>
            <a:pPr eaLnBrk="1" hangingPunct="1">
              <a:defRPr/>
            </a:pPr>
            <a:r>
              <a:rPr lang="en-US" dirty="0"/>
              <a:t>17</a:t>
            </a:r>
            <a:r>
              <a:rPr lang="en-US" baseline="30000" dirty="0"/>
              <a:t>th </a:t>
            </a:r>
            <a:r>
              <a:rPr lang="en-US" dirty="0"/>
              <a:t>Century</a:t>
            </a:r>
          </a:p>
        </p:txBody>
      </p:sp>
      <p:sp>
        <p:nvSpPr>
          <p:cNvPr id="2" name="Content Placeholder 1"/>
          <p:cNvSpPr>
            <a:spLocks noGrp="1"/>
          </p:cNvSpPr>
          <p:nvPr>
            <p:ph sz="half" idx="4294967295"/>
          </p:nvPr>
        </p:nvSpPr>
        <p:spPr>
          <a:xfrm>
            <a:off x="0" y="927100"/>
            <a:ext cx="7170566" cy="6126163"/>
          </a:xfrm>
          <a:prstGeom prst="rect">
            <a:avLst/>
          </a:prstGeom>
        </p:spPr>
        <p:txBody>
          <a:bodyPr>
            <a:normAutofit/>
          </a:bodyPr>
          <a:lstStyle/>
          <a:p>
            <a:pPr marL="0" indent="0">
              <a:buNone/>
            </a:pPr>
            <a:r>
              <a:rPr lang="en-US" dirty="0"/>
              <a:t>René Descartes</a:t>
            </a:r>
            <a:br>
              <a:rPr lang="en-US" dirty="0"/>
            </a:br>
            <a:r>
              <a:rPr lang="en-US" sz="1920" dirty="0"/>
              <a:t>(1596-1650)</a:t>
            </a:r>
          </a:p>
          <a:p>
            <a:r>
              <a:rPr lang="en-US" sz="2880" dirty="0"/>
              <a:t>Invented a method of presenting number-based data using </a:t>
            </a:r>
            <a:br>
              <a:rPr lang="en-US" sz="2880" dirty="0"/>
            </a:br>
            <a:r>
              <a:rPr lang="en-US" sz="2880" dirty="0"/>
              <a:t>2-D coordinate scales</a:t>
            </a:r>
            <a:r>
              <a:rPr lang="en-US" sz="2880" baseline="30000" dirty="0"/>
              <a:t>2</a:t>
            </a:r>
          </a:p>
          <a:p>
            <a:r>
              <a:rPr lang="en-US" sz="2880" dirty="0"/>
              <a:t>Originally designed to allow algebraic equations to be expressed visually, linking Euclidean geometry and algebra</a:t>
            </a:r>
            <a:r>
              <a:rPr lang="en-US" sz="2880" baseline="30000" dirty="0"/>
              <a:t>3,4</a:t>
            </a:r>
          </a:p>
          <a:p>
            <a:r>
              <a:rPr lang="en-US" sz="2880" dirty="0"/>
              <a:t>Later became known</a:t>
            </a:r>
            <a:br>
              <a:rPr lang="en-US" sz="2880" dirty="0"/>
            </a:br>
            <a:r>
              <a:rPr lang="en-US" sz="2880" dirty="0"/>
              <a:t>as the Cartesian coordinate system</a:t>
            </a:r>
            <a:r>
              <a:rPr lang="en-US" sz="2880" baseline="30000" dirty="0"/>
              <a:t>3</a:t>
            </a:r>
          </a:p>
        </p:txBody>
      </p:sp>
      <p:sp>
        <p:nvSpPr>
          <p:cNvPr id="26631" name="Rectangle 7"/>
          <p:cNvSpPr>
            <a:spLocks/>
          </p:cNvSpPr>
          <p:nvPr/>
        </p:nvSpPr>
        <p:spPr bwMode="auto">
          <a:xfrm>
            <a:off x="9509760" y="8042724"/>
            <a:ext cx="4992624" cy="1297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960" dirty="0">
                <a:solidFill>
                  <a:srgbClr val="4D4D4D"/>
                </a:solidFill>
                <a:latin typeface="Arial" charset="0"/>
              </a:rPr>
              <a:t>Images used under the Wikipedia Creative Commons license.  </a:t>
            </a:r>
            <a:r>
              <a:rPr lang="en-US" sz="960" i="1" u="sng" dirty="0">
                <a:solidFill>
                  <a:srgbClr val="4D4D4D"/>
                </a:solidFill>
                <a:latin typeface="Arial" charset="0"/>
                <a:hlinkClick r:id="rId3"/>
              </a:rPr>
              <a:t>http://www.wikipedia.com</a:t>
            </a:r>
            <a:endParaRPr lang="en-US" sz="960" i="1" u="sng" dirty="0">
              <a:solidFill>
                <a:srgbClr val="4D4D4D"/>
              </a:solidFill>
              <a:latin typeface="Arial" charset="0"/>
            </a:endParaRPr>
          </a:p>
        </p:txBody>
      </p:sp>
      <p:pic>
        <p:nvPicPr>
          <p:cNvPr id="10"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503920" y="1266585"/>
            <a:ext cx="2926080" cy="358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1" name="Picture 10"/>
          <p:cNvPicPr>
            <a:picLocks noChangeAspect="1"/>
          </p:cNvPicPr>
          <p:nvPr/>
        </p:nvPicPr>
        <p:blipFill>
          <a:blip r:embed="rId5"/>
          <a:stretch>
            <a:fillRect/>
          </a:stretch>
        </p:blipFill>
        <p:spPr>
          <a:xfrm>
            <a:off x="7170566" y="4982985"/>
            <a:ext cx="2842114" cy="2924989"/>
          </a:xfrm>
          <a:prstGeom prst="rect">
            <a:avLst/>
          </a:prstGeom>
        </p:spPr>
      </p:pic>
      <p:pic>
        <p:nvPicPr>
          <p:cNvPr id="12" name="Picture 11"/>
          <p:cNvPicPr>
            <a:picLocks noChangeAspect="1"/>
          </p:cNvPicPr>
          <p:nvPr/>
        </p:nvPicPr>
        <p:blipFill>
          <a:blip r:embed="rId6"/>
          <a:stretch>
            <a:fillRect/>
          </a:stretch>
        </p:blipFill>
        <p:spPr>
          <a:xfrm>
            <a:off x="10469364" y="4848235"/>
            <a:ext cx="2880360" cy="2880360"/>
          </a:xfrm>
          <a:prstGeom prst="rect">
            <a:avLst/>
          </a:prstGeom>
        </p:spPr>
      </p:pic>
    </p:spTree>
    <p:extLst>
      <p:ext uri="{BB962C8B-B14F-4D97-AF65-F5344CB8AC3E}">
        <p14:creationId xmlns:p14="http://schemas.microsoft.com/office/powerpoint/2010/main" val="3003244676"/>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7267575" y="165100"/>
            <a:ext cx="7362825" cy="609600"/>
          </a:xfrm>
          <a:prstGeom prst="rect">
            <a:avLst/>
          </a:prstGeom>
        </p:spPr>
        <p:txBody>
          <a:bodyPr>
            <a:normAutofit fontScale="90000"/>
          </a:bodyPr>
          <a:lstStyle/>
          <a:p>
            <a:pPr eaLnBrk="1" hangingPunct="1">
              <a:defRPr/>
            </a:pPr>
            <a:r>
              <a:rPr lang="en-US" dirty="0"/>
              <a:t>Late 18</a:t>
            </a:r>
            <a:r>
              <a:rPr lang="en-US" baseline="30000" dirty="0"/>
              <a:t>th</a:t>
            </a:r>
            <a:r>
              <a:rPr lang="en-US" dirty="0"/>
              <a:t> – Early 19</a:t>
            </a:r>
            <a:r>
              <a:rPr lang="en-US" baseline="30000" dirty="0"/>
              <a:t>th</a:t>
            </a:r>
            <a:r>
              <a:rPr lang="en-US" dirty="0"/>
              <a:t> Century</a:t>
            </a:r>
          </a:p>
        </p:txBody>
      </p:sp>
      <p:sp>
        <p:nvSpPr>
          <p:cNvPr id="2" name="Content Placeholder 1"/>
          <p:cNvSpPr>
            <a:spLocks noGrp="1"/>
          </p:cNvSpPr>
          <p:nvPr>
            <p:ph sz="half" idx="4294967295"/>
          </p:nvPr>
        </p:nvSpPr>
        <p:spPr>
          <a:xfrm>
            <a:off x="0" y="1006475"/>
            <a:ext cx="7267575" cy="6126163"/>
          </a:xfrm>
          <a:prstGeom prst="rect">
            <a:avLst/>
          </a:prstGeom>
        </p:spPr>
        <p:txBody>
          <a:bodyPr>
            <a:normAutofit/>
          </a:bodyPr>
          <a:lstStyle/>
          <a:p>
            <a:pPr marL="0" indent="0">
              <a:buNone/>
            </a:pPr>
            <a:r>
              <a:rPr lang="en-US" dirty="0"/>
              <a:t>William Playfair</a:t>
            </a:r>
            <a:br>
              <a:rPr lang="en-US" dirty="0"/>
            </a:br>
            <a:r>
              <a:rPr lang="en-US" sz="1920" dirty="0">
                <a:sym typeface="Helvetica" charset="0"/>
              </a:rPr>
              <a:t>(1759-1823)</a:t>
            </a:r>
            <a:endParaRPr lang="en-US" sz="1920" dirty="0"/>
          </a:p>
          <a:p>
            <a:r>
              <a:rPr lang="en-US" sz="2880" dirty="0"/>
              <a:t>Scottish engineer and political economist</a:t>
            </a:r>
            <a:r>
              <a:rPr lang="en-US" sz="2880" baseline="30000" dirty="0"/>
              <a:t>5</a:t>
            </a:r>
          </a:p>
          <a:p>
            <a:r>
              <a:rPr lang="en-US" sz="2880" dirty="0"/>
              <a:t>Founder of graphical methods of statistics</a:t>
            </a:r>
          </a:p>
          <a:p>
            <a:r>
              <a:rPr lang="en-US" sz="2880" dirty="0"/>
              <a:t>Developed new designs and improved existing methods to provide “systematic visual representations of his ‘linear arithmetic.’”</a:t>
            </a:r>
            <a:r>
              <a:rPr lang="en-US" sz="2880" baseline="30000" dirty="0"/>
              <a:t>6</a:t>
            </a:r>
          </a:p>
          <a:p>
            <a:r>
              <a:rPr lang="en-US" sz="2880" dirty="0"/>
              <a:t>Created the time-series line graph, bar chart, and pie chart.</a:t>
            </a:r>
            <a:r>
              <a:rPr lang="en-US" sz="2880" baseline="30000" dirty="0"/>
              <a:t>7</a:t>
            </a:r>
          </a:p>
          <a:p>
            <a:endParaRPr lang="en-US" sz="2880" baseline="30000" dirty="0"/>
          </a:p>
        </p:txBody>
      </p:sp>
      <p:sp>
        <p:nvSpPr>
          <p:cNvPr id="5" name="Rectangle 7"/>
          <p:cNvSpPr>
            <a:spLocks/>
          </p:cNvSpPr>
          <p:nvPr/>
        </p:nvSpPr>
        <p:spPr bwMode="auto">
          <a:xfrm>
            <a:off x="9183625" y="7993037"/>
            <a:ext cx="5376672" cy="177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960" dirty="0">
                <a:solidFill>
                  <a:srgbClr val="4D4D4D"/>
                </a:solidFill>
                <a:latin typeface="Arial" charset="0"/>
              </a:rPr>
              <a:t>Images used under the Wikipedia Creative Commons license.  </a:t>
            </a:r>
            <a:r>
              <a:rPr lang="en-US" sz="960" i="1" u="sng" dirty="0">
                <a:solidFill>
                  <a:srgbClr val="4D4D4D"/>
                </a:solidFill>
                <a:latin typeface="Arial" charset="0"/>
                <a:hlinkClick r:id="rId3"/>
              </a:rPr>
              <a:t>http://www.wikipedia.com</a:t>
            </a:r>
            <a:endParaRPr lang="en-US" sz="960" i="1" u="sng" dirty="0">
              <a:solidFill>
                <a:srgbClr val="4D4D4D"/>
              </a:solidFill>
              <a:latin typeface="Arial" charset="0"/>
            </a:endParaRPr>
          </a:p>
        </p:txBody>
      </p:sp>
      <p:pic>
        <p:nvPicPr>
          <p:cNvPr id="6"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89520" y="1005840"/>
            <a:ext cx="4809175" cy="33573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7" name="Picture 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589520" y="4572001"/>
            <a:ext cx="4846320" cy="3271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869472991"/>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9863138" y="165100"/>
            <a:ext cx="4767262" cy="609600"/>
          </a:xfrm>
          <a:prstGeom prst="rect">
            <a:avLst/>
          </a:prstGeom>
        </p:spPr>
        <p:txBody>
          <a:bodyPr>
            <a:normAutofit/>
          </a:bodyPr>
          <a:lstStyle/>
          <a:p>
            <a:pPr eaLnBrk="1" hangingPunct="1">
              <a:defRPr/>
            </a:pPr>
            <a:r>
              <a:rPr lang="en-US" dirty="0"/>
              <a:t>Early 19</a:t>
            </a:r>
            <a:r>
              <a:rPr lang="en-US" baseline="30000" dirty="0"/>
              <a:t>th</a:t>
            </a:r>
            <a:r>
              <a:rPr lang="en-US" dirty="0"/>
              <a:t> Century</a:t>
            </a:r>
          </a:p>
        </p:txBody>
      </p:sp>
      <p:sp>
        <p:nvSpPr>
          <p:cNvPr id="2" name="Content Placeholder 1"/>
          <p:cNvSpPr>
            <a:spLocks noGrp="1"/>
          </p:cNvSpPr>
          <p:nvPr>
            <p:ph sz="half" idx="4294967295"/>
          </p:nvPr>
        </p:nvSpPr>
        <p:spPr>
          <a:xfrm>
            <a:off x="7821039" y="873125"/>
            <a:ext cx="6809362" cy="6858000"/>
          </a:xfrm>
          <a:prstGeom prst="rect">
            <a:avLst/>
          </a:prstGeom>
        </p:spPr>
        <p:txBody>
          <a:bodyPr>
            <a:normAutofit/>
          </a:bodyPr>
          <a:lstStyle/>
          <a:p>
            <a:pPr marL="0" indent="0">
              <a:buNone/>
            </a:pPr>
            <a:r>
              <a:rPr lang="en-US" dirty="0"/>
              <a:t>Charles Minard</a:t>
            </a:r>
            <a:br>
              <a:rPr lang="en-US" dirty="0"/>
            </a:br>
            <a:r>
              <a:rPr lang="en-US" sz="1920" dirty="0">
                <a:sym typeface="Helvetica" charset="0"/>
              </a:rPr>
              <a:t>(1781-1870)</a:t>
            </a:r>
            <a:endParaRPr lang="en-US" sz="1920" dirty="0"/>
          </a:p>
          <a:p>
            <a:r>
              <a:rPr lang="en-US" sz="2880" dirty="0"/>
              <a:t>French civil engineer; produced an array of graphics that combine a many data points into a compelling visual story</a:t>
            </a:r>
          </a:p>
          <a:p>
            <a:r>
              <a:rPr lang="en-US" sz="2880" dirty="0"/>
              <a:t>Produced 70+ depictions including thematic maps and graphic tables between 1844-1870.</a:t>
            </a:r>
            <a:r>
              <a:rPr lang="en-US" sz="2880" baseline="30000" dirty="0"/>
              <a:t>7</a:t>
            </a:r>
          </a:p>
          <a:p>
            <a:r>
              <a:rPr lang="en-US" sz="2880" dirty="0"/>
              <a:t>Map of Napoleon’s Russian campaign regarded by some as the “best statistical graphic ever drawn.”</a:t>
            </a:r>
            <a:r>
              <a:rPr lang="en-US" sz="2880" baseline="30000" dirty="0"/>
              <a:t>8</a:t>
            </a:r>
          </a:p>
          <a:p>
            <a:endParaRPr lang="en-US" sz="2880" baseline="30000" dirty="0"/>
          </a:p>
        </p:txBody>
      </p:sp>
      <p:sp>
        <p:nvSpPr>
          <p:cNvPr id="5" name="Rectangle 7"/>
          <p:cNvSpPr>
            <a:spLocks/>
          </p:cNvSpPr>
          <p:nvPr/>
        </p:nvSpPr>
        <p:spPr bwMode="auto">
          <a:xfrm>
            <a:off x="9547111" y="7907818"/>
            <a:ext cx="5083289" cy="2836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960" dirty="0">
                <a:solidFill>
                  <a:srgbClr val="4D4D4D"/>
                </a:solidFill>
                <a:latin typeface="Arial" charset="0"/>
              </a:rPr>
              <a:t>Images used under the Wikipedia Creative Commons license.  </a:t>
            </a:r>
            <a:r>
              <a:rPr lang="en-US" sz="960" i="1" u="sng" dirty="0">
                <a:solidFill>
                  <a:srgbClr val="4D4D4D"/>
                </a:solidFill>
                <a:latin typeface="Arial" charset="0"/>
                <a:hlinkClick r:id="rId3"/>
              </a:rPr>
              <a:t>http://www.wikipedia.com</a:t>
            </a:r>
            <a:endParaRPr lang="en-US" sz="960" i="1" u="sng" dirty="0">
              <a:solidFill>
                <a:srgbClr val="4D4D4D"/>
              </a:solidFill>
              <a:latin typeface="Arial" charset="0"/>
            </a:endParaRPr>
          </a:p>
        </p:txBody>
      </p:sp>
      <p:pic>
        <p:nvPicPr>
          <p:cNvPr id="8"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425908" y="5029200"/>
            <a:ext cx="4797853" cy="2286000"/>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9"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017521" y="1097281"/>
            <a:ext cx="3525440" cy="3525440"/>
          </a:xfrm>
          <a:prstGeom prst="rect">
            <a:avLst/>
          </a:prstGeom>
          <a:solidFill>
            <a:schemeClr val="tx2"/>
          </a:solidFill>
          <a:ln>
            <a:solidFill>
              <a:schemeClr val="tx2"/>
            </a:solidFill>
          </a:ln>
          <a:extLst/>
        </p:spPr>
      </p:pic>
    </p:spTree>
    <p:extLst>
      <p:ext uri="{BB962C8B-B14F-4D97-AF65-F5344CB8AC3E}">
        <p14:creationId xmlns:p14="http://schemas.microsoft.com/office/powerpoint/2010/main" val="4227913033"/>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1699875" y="165100"/>
            <a:ext cx="2930525" cy="609600"/>
          </a:xfrm>
          <a:prstGeom prst="rect">
            <a:avLst/>
          </a:prstGeom>
        </p:spPr>
        <p:txBody>
          <a:bodyPr>
            <a:normAutofit fontScale="90000"/>
          </a:bodyPr>
          <a:lstStyle/>
          <a:p>
            <a:pPr eaLnBrk="1" hangingPunct="1">
              <a:defRPr/>
            </a:pPr>
            <a:r>
              <a:rPr lang="en-US" dirty="0"/>
              <a:t>20</a:t>
            </a:r>
            <a:r>
              <a:rPr lang="en-US" baseline="30000" dirty="0"/>
              <a:t>th</a:t>
            </a:r>
            <a:r>
              <a:rPr lang="en-US" dirty="0"/>
              <a:t> Century</a:t>
            </a:r>
          </a:p>
        </p:txBody>
      </p:sp>
      <p:sp>
        <p:nvSpPr>
          <p:cNvPr id="28673" name="Rectangle 1"/>
          <p:cNvSpPr>
            <a:spLocks noGrp="1" noChangeArrowheads="1"/>
          </p:cNvSpPr>
          <p:nvPr>
            <p:ph sz="half" idx="4294967295"/>
          </p:nvPr>
        </p:nvSpPr>
        <p:spPr>
          <a:xfrm>
            <a:off x="0" y="1216025"/>
            <a:ext cx="6770451" cy="6126163"/>
          </a:xfrm>
          <a:prstGeom prst="rect">
            <a:avLst/>
          </a:prstGeom>
        </p:spPr>
        <p:txBody>
          <a:bodyPr>
            <a:normAutofit/>
          </a:bodyPr>
          <a:lstStyle/>
          <a:p>
            <a:pPr marL="0" indent="0">
              <a:buNone/>
            </a:pPr>
            <a:r>
              <a:rPr lang="en-US" dirty="0"/>
              <a:t>Jacques Bertin</a:t>
            </a:r>
            <a:br>
              <a:rPr lang="en-US" dirty="0"/>
            </a:br>
            <a:r>
              <a:rPr lang="en-US" sz="2160" dirty="0">
                <a:sym typeface="Helvetica" charset="0"/>
              </a:rPr>
              <a:t>(1918-2010)</a:t>
            </a:r>
            <a:endParaRPr lang="en-US" sz="2160" dirty="0"/>
          </a:p>
          <a:p>
            <a:r>
              <a:rPr lang="en-US" sz="2880" dirty="0"/>
              <a:t>French cartographer and theorist</a:t>
            </a:r>
          </a:p>
          <a:p>
            <a:r>
              <a:rPr lang="en-US" sz="2880" dirty="0"/>
              <a:t>Author of many scientific maps, articles, and other papers on </a:t>
            </a:r>
            <a:r>
              <a:rPr lang="en-US" sz="2880" i="1" dirty="0"/>
              <a:t>semiology</a:t>
            </a:r>
            <a:r>
              <a:rPr lang="en-US" sz="2880" dirty="0"/>
              <a:t>, the study of signs, and how we process visual information</a:t>
            </a:r>
          </a:p>
          <a:p>
            <a:r>
              <a:rPr lang="en-US" sz="2880" dirty="0"/>
              <a:t>1967 – Published </a:t>
            </a:r>
            <a:r>
              <a:rPr lang="en-US" sz="2880" i="1" dirty="0"/>
              <a:t>Sémiologie Graphique</a:t>
            </a:r>
            <a:r>
              <a:rPr lang="en-US" sz="2880" dirty="0"/>
              <a:t> (Semiology of Graphics), asserting that our visual perception follows rules that can be followed</a:t>
            </a:r>
            <a:endParaRPr lang="en-US" sz="2880" baseline="30000" dirty="0"/>
          </a:p>
        </p:txBody>
      </p:sp>
      <p:sp>
        <p:nvSpPr>
          <p:cNvPr id="28677" name="Rectangle 5"/>
          <p:cNvSpPr>
            <a:spLocks/>
          </p:cNvSpPr>
          <p:nvPr/>
        </p:nvSpPr>
        <p:spPr bwMode="auto">
          <a:xfrm>
            <a:off x="9997678" y="7953970"/>
            <a:ext cx="4575572" cy="24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960" dirty="0">
                <a:solidFill>
                  <a:srgbClr val="4D4D4D"/>
                </a:solidFill>
                <a:latin typeface="Calibri"/>
                <a:cs typeface="Calibri"/>
              </a:rPr>
              <a:t>Images used under the Wikipedia Creative Commons license.  </a:t>
            </a:r>
            <a:r>
              <a:rPr lang="en-US" sz="960" i="1" u="sng" dirty="0">
                <a:solidFill>
                  <a:srgbClr val="4D4D4D"/>
                </a:solidFill>
                <a:latin typeface="Calibri"/>
                <a:cs typeface="Calibri"/>
                <a:hlinkClick r:id="rId3"/>
              </a:rPr>
              <a:t>http://www.wikipedia.com</a:t>
            </a:r>
            <a:endParaRPr lang="en-US" sz="960" i="1" u="sng" dirty="0">
              <a:solidFill>
                <a:srgbClr val="4D4D4D"/>
              </a:solidFill>
              <a:latin typeface="Calibri"/>
              <a:cs typeface="Calibri"/>
            </a:endParaRPr>
          </a:p>
        </p:txBody>
      </p:sp>
      <p:pic>
        <p:nvPicPr>
          <p:cNvPr id="3" name="Picture 2"/>
          <p:cNvPicPr>
            <a:picLocks noChangeAspect="1"/>
          </p:cNvPicPr>
          <p:nvPr/>
        </p:nvPicPr>
        <p:blipFill>
          <a:blip r:embed="rId4"/>
          <a:stretch>
            <a:fillRect/>
          </a:stretch>
        </p:blipFill>
        <p:spPr>
          <a:xfrm>
            <a:off x="7669349" y="1926044"/>
            <a:ext cx="5326735" cy="4706983"/>
          </a:xfrm>
          <a:prstGeom prst="rect">
            <a:avLst/>
          </a:prstGeom>
          <a:ln>
            <a:solidFill>
              <a:schemeClr val="tx2"/>
            </a:solidFill>
          </a:ln>
        </p:spPr>
      </p:pic>
    </p:spTree>
    <p:extLst>
      <p:ext uri="{BB962C8B-B14F-4D97-AF65-F5344CB8AC3E}">
        <p14:creationId xmlns:p14="http://schemas.microsoft.com/office/powerpoint/2010/main" val="1929491148"/>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0901363" y="165100"/>
            <a:ext cx="3729037" cy="609600"/>
          </a:xfrm>
          <a:prstGeom prst="rect">
            <a:avLst/>
          </a:prstGeom>
        </p:spPr>
        <p:txBody>
          <a:bodyPr>
            <a:normAutofit/>
          </a:bodyPr>
          <a:lstStyle/>
          <a:p>
            <a:pPr eaLnBrk="1" hangingPunct="1">
              <a:defRPr/>
            </a:pPr>
            <a:r>
              <a:rPr lang="en-US" dirty="0"/>
              <a:t>20</a:t>
            </a:r>
            <a:r>
              <a:rPr lang="en-US" baseline="30000" dirty="0"/>
              <a:t>th</a:t>
            </a:r>
            <a:r>
              <a:rPr lang="en-US" dirty="0"/>
              <a:t> Century</a:t>
            </a:r>
          </a:p>
        </p:txBody>
      </p:sp>
      <p:sp>
        <p:nvSpPr>
          <p:cNvPr id="28673" name="Rectangle 1"/>
          <p:cNvSpPr>
            <a:spLocks noGrp="1" noChangeArrowheads="1"/>
          </p:cNvSpPr>
          <p:nvPr>
            <p:ph sz="half" idx="4294967295"/>
          </p:nvPr>
        </p:nvSpPr>
        <p:spPr>
          <a:xfrm>
            <a:off x="0" y="1181100"/>
            <a:ext cx="7898860" cy="6126163"/>
          </a:xfrm>
          <a:prstGeom prst="rect">
            <a:avLst/>
          </a:prstGeom>
        </p:spPr>
        <p:txBody>
          <a:bodyPr>
            <a:normAutofit/>
          </a:bodyPr>
          <a:lstStyle/>
          <a:p>
            <a:pPr marL="0" indent="0">
              <a:buNone/>
            </a:pPr>
            <a:r>
              <a:rPr lang="en-US" dirty="0"/>
              <a:t>John Tukey</a:t>
            </a:r>
            <a:br>
              <a:rPr lang="en-US" dirty="0"/>
            </a:br>
            <a:r>
              <a:rPr lang="en-US" sz="2160" dirty="0">
                <a:sym typeface="Helvetica" charset="0"/>
              </a:rPr>
              <a:t>(1915-2000)</a:t>
            </a:r>
            <a:endParaRPr lang="en-US" sz="2160" dirty="0"/>
          </a:p>
          <a:p>
            <a:r>
              <a:rPr lang="en-US" sz="2880" dirty="0"/>
              <a:t>American statistician</a:t>
            </a:r>
          </a:p>
          <a:p>
            <a:r>
              <a:rPr lang="en-US" sz="2880" dirty="0"/>
              <a:t>Introduced the </a:t>
            </a:r>
            <a:r>
              <a:rPr lang="en-US" sz="2880" b="1" dirty="0"/>
              <a:t>box plot</a:t>
            </a:r>
            <a:r>
              <a:rPr lang="en-US" sz="2880" dirty="0"/>
              <a:t> in </a:t>
            </a:r>
            <a:r>
              <a:rPr lang="en-US" sz="2880" i="1" dirty="0"/>
              <a:t>Exploratory Data Analysis</a:t>
            </a:r>
            <a:r>
              <a:rPr lang="en-US" sz="2880" dirty="0"/>
              <a:t>, published in 1977</a:t>
            </a:r>
          </a:p>
          <a:p>
            <a:r>
              <a:rPr lang="en-US" sz="2880" dirty="0"/>
              <a:t>Exploratory Data Analysis (EDA) emphasized presentation of the main characteristics of a data set in a visual, easy to understand form, without using a statistical model or hypothesis</a:t>
            </a:r>
            <a:r>
              <a:rPr lang="en-US" sz="2880" baseline="30000" dirty="0"/>
              <a:t>10</a:t>
            </a:r>
          </a:p>
        </p:txBody>
      </p:sp>
      <p:sp>
        <p:nvSpPr>
          <p:cNvPr id="28677" name="Rectangle 5"/>
          <p:cNvSpPr>
            <a:spLocks/>
          </p:cNvSpPr>
          <p:nvPr/>
        </p:nvSpPr>
        <p:spPr bwMode="auto">
          <a:xfrm>
            <a:off x="9997678" y="7934920"/>
            <a:ext cx="4575572" cy="24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960" dirty="0">
                <a:solidFill>
                  <a:srgbClr val="4D4D4D"/>
                </a:solidFill>
                <a:latin typeface="Calibri"/>
                <a:cs typeface="Calibri"/>
              </a:rPr>
              <a:t>Images used under the Wikipedia Creative Commons license.  </a:t>
            </a:r>
            <a:r>
              <a:rPr lang="en-US" sz="960" i="1" u="sng" dirty="0">
                <a:solidFill>
                  <a:srgbClr val="4D4D4D"/>
                </a:solidFill>
                <a:latin typeface="Calibri"/>
                <a:cs typeface="Calibri"/>
                <a:hlinkClick r:id="rId3"/>
              </a:rPr>
              <a:t>http://www.wikipedia.com</a:t>
            </a:r>
            <a:endParaRPr lang="en-US" sz="960" i="1" u="sng" dirty="0">
              <a:solidFill>
                <a:srgbClr val="4D4D4D"/>
              </a:solidFill>
              <a:latin typeface="Calibri"/>
              <a:cs typeface="Calibri"/>
            </a:endParaRPr>
          </a:p>
        </p:txBody>
      </p:sp>
      <p:pic>
        <p:nvPicPr>
          <p:cNvPr id="4" name="Picture 3"/>
          <p:cNvPicPr>
            <a:picLocks noChangeAspect="1"/>
          </p:cNvPicPr>
          <p:nvPr/>
        </p:nvPicPr>
        <p:blipFill>
          <a:blip r:embed="rId4"/>
          <a:stretch>
            <a:fillRect/>
          </a:stretch>
        </p:blipFill>
        <p:spPr>
          <a:xfrm>
            <a:off x="8473441" y="1784398"/>
            <a:ext cx="4534263" cy="5523557"/>
          </a:xfrm>
          <a:prstGeom prst="rect">
            <a:avLst/>
          </a:prstGeom>
          <a:ln>
            <a:solidFill>
              <a:schemeClr val="tx2"/>
            </a:solidFill>
          </a:ln>
        </p:spPr>
      </p:pic>
    </p:spTree>
    <p:extLst>
      <p:ext uri="{BB962C8B-B14F-4D97-AF65-F5344CB8AC3E}">
        <p14:creationId xmlns:p14="http://schemas.microsoft.com/office/powerpoint/2010/main" val="2929672123"/>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1199813" y="165100"/>
            <a:ext cx="3430587" cy="658813"/>
          </a:xfrm>
          <a:prstGeom prst="rect">
            <a:avLst/>
          </a:prstGeom>
        </p:spPr>
        <p:txBody>
          <a:bodyPr>
            <a:normAutofit/>
          </a:bodyPr>
          <a:lstStyle/>
          <a:p>
            <a:pPr eaLnBrk="1" hangingPunct="1">
              <a:defRPr/>
            </a:pPr>
            <a:r>
              <a:rPr lang="en-US" dirty="0"/>
              <a:t>20</a:t>
            </a:r>
            <a:r>
              <a:rPr lang="en-US" baseline="30000" dirty="0"/>
              <a:t>th</a:t>
            </a:r>
            <a:r>
              <a:rPr lang="en-US" dirty="0"/>
              <a:t> Century</a:t>
            </a:r>
          </a:p>
        </p:txBody>
      </p:sp>
      <p:sp>
        <p:nvSpPr>
          <p:cNvPr id="28673" name="Rectangle 1"/>
          <p:cNvSpPr>
            <a:spLocks noGrp="1" noChangeArrowheads="1"/>
          </p:cNvSpPr>
          <p:nvPr>
            <p:ph sz="half" idx="4294967295"/>
          </p:nvPr>
        </p:nvSpPr>
        <p:spPr>
          <a:xfrm>
            <a:off x="0" y="1433513"/>
            <a:ext cx="5121275" cy="6124575"/>
          </a:xfrm>
          <a:prstGeom prst="rect">
            <a:avLst/>
          </a:prstGeom>
        </p:spPr>
        <p:txBody>
          <a:bodyPr/>
          <a:lstStyle/>
          <a:p>
            <a:pPr marL="0" indent="0">
              <a:buNone/>
            </a:pPr>
            <a:r>
              <a:rPr lang="en-US" sz="2880" dirty="0"/>
              <a:t>Visualization techniques used in EDA include:</a:t>
            </a:r>
          </a:p>
          <a:p>
            <a:r>
              <a:rPr lang="en-US" sz="2880" dirty="0"/>
              <a:t>Box plot</a:t>
            </a:r>
          </a:p>
          <a:p>
            <a:r>
              <a:rPr lang="en-US" sz="2880" dirty="0"/>
              <a:t>Histogram</a:t>
            </a:r>
          </a:p>
          <a:p>
            <a:r>
              <a:rPr lang="en-US" sz="2880" dirty="0"/>
              <a:t>Pareto chart</a:t>
            </a:r>
          </a:p>
          <a:p>
            <a:r>
              <a:rPr lang="en-US" sz="2880" dirty="0"/>
              <a:t>Scatter plot</a:t>
            </a:r>
          </a:p>
          <a:p>
            <a:pPr marL="0" indent="0">
              <a:buNone/>
            </a:pPr>
            <a:endParaRPr lang="en-US" sz="2880" dirty="0"/>
          </a:p>
        </p:txBody>
      </p:sp>
      <p:sp>
        <p:nvSpPr>
          <p:cNvPr id="8" name="Rectangle 1"/>
          <p:cNvSpPr>
            <a:spLocks noGrp="1" noChangeArrowheads="1"/>
          </p:cNvSpPr>
          <p:nvPr>
            <p:ph sz="half" idx="4294967295"/>
          </p:nvPr>
        </p:nvSpPr>
        <p:spPr>
          <a:xfrm>
            <a:off x="0" y="6094413"/>
            <a:ext cx="6750996" cy="1951037"/>
          </a:xfrm>
          <a:prstGeom prst="rect">
            <a:avLst/>
          </a:prstGeom>
        </p:spPr>
        <p:txBody>
          <a:bodyPr/>
          <a:lstStyle/>
          <a:p>
            <a:pPr marL="0" indent="0">
              <a:buNone/>
            </a:pPr>
            <a:r>
              <a:rPr lang="en-US" sz="2400" i="1" dirty="0"/>
              <a:t>Tukey’s advocacy for EDA encouraged the development of software for statistical computing like </a:t>
            </a:r>
            <a:r>
              <a:rPr lang="en-US" sz="2400" dirty="0"/>
              <a:t>S</a:t>
            </a:r>
            <a:r>
              <a:rPr lang="en-US" sz="2400" i="1" dirty="0"/>
              <a:t>, which inspired </a:t>
            </a:r>
            <a:r>
              <a:rPr lang="en-US" sz="2400" dirty="0"/>
              <a:t>S-Plus</a:t>
            </a:r>
            <a:r>
              <a:rPr lang="en-US" sz="2400" i="1" dirty="0"/>
              <a:t> and </a:t>
            </a:r>
            <a:r>
              <a:rPr lang="en-US" sz="2400" dirty="0"/>
              <a:t>R</a:t>
            </a:r>
            <a:r>
              <a:rPr lang="en-US" sz="2400" i="1" dirty="0"/>
              <a:t>.</a:t>
            </a:r>
            <a:r>
              <a:rPr lang="en-US" sz="2400" baseline="30000" dirty="0"/>
              <a:t>10</a:t>
            </a:r>
            <a:endParaRPr lang="en-US" sz="2400" i="1" dirty="0"/>
          </a:p>
          <a:p>
            <a:endParaRPr lang="en-US" sz="2400" i="1" dirty="0"/>
          </a:p>
          <a:p>
            <a:endParaRPr lang="en-US" sz="2400" i="1" dirty="0"/>
          </a:p>
        </p:txBody>
      </p:sp>
      <p:sp>
        <p:nvSpPr>
          <p:cNvPr id="10" name="Rectangle 1"/>
          <p:cNvSpPr>
            <a:spLocks noGrp="1" noChangeArrowheads="1"/>
          </p:cNvSpPr>
          <p:nvPr>
            <p:ph sz="half" idx="4294967295"/>
          </p:nvPr>
        </p:nvSpPr>
        <p:spPr>
          <a:xfrm>
            <a:off x="11185525" y="5400675"/>
            <a:ext cx="3444875" cy="457200"/>
          </a:xfrm>
          <a:prstGeom prst="rect">
            <a:avLst/>
          </a:prstGeom>
        </p:spPr>
        <p:txBody>
          <a:bodyPr/>
          <a:lstStyle/>
          <a:p>
            <a:pPr marL="0" indent="0">
              <a:buNone/>
            </a:pPr>
            <a:r>
              <a:rPr lang="en-US" sz="1680" i="1" dirty="0"/>
              <a:t>Sample box plot.</a:t>
            </a:r>
          </a:p>
        </p:txBody>
      </p:sp>
      <p:sp>
        <p:nvSpPr>
          <p:cNvPr id="12" name="Rectangle 1"/>
          <p:cNvSpPr>
            <a:spLocks noGrp="1" noChangeArrowheads="1"/>
          </p:cNvSpPr>
          <p:nvPr>
            <p:ph sz="half" idx="4294967295"/>
          </p:nvPr>
        </p:nvSpPr>
        <p:spPr>
          <a:xfrm>
            <a:off x="11185525" y="3343275"/>
            <a:ext cx="3444875" cy="457200"/>
          </a:xfrm>
          <a:prstGeom prst="rect">
            <a:avLst/>
          </a:prstGeom>
        </p:spPr>
        <p:txBody>
          <a:bodyPr/>
          <a:lstStyle/>
          <a:p>
            <a:pPr marL="0" indent="0">
              <a:buNone/>
            </a:pPr>
            <a:r>
              <a:rPr lang="en-US" sz="1680" i="1" dirty="0"/>
              <a:t>Sample histogram.</a:t>
            </a:r>
          </a:p>
        </p:txBody>
      </p:sp>
      <p:sp>
        <p:nvSpPr>
          <p:cNvPr id="14" name="Rectangle 1"/>
          <p:cNvSpPr>
            <a:spLocks noGrp="1" noChangeArrowheads="1"/>
          </p:cNvSpPr>
          <p:nvPr>
            <p:ph sz="half" idx="4294967295"/>
          </p:nvPr>
        </p:nvSpPr>
        <p:spPr>
          <a:xfrm>
            <a:off x="11185525" y="7329488"/>
            <a:ext cx="3444875" cy="457200"/>
          </a:xfrm>
          <a:prstGeom prst="rect">
            <a:avLst/>
          </a:prstGeom>
        </p:spPr>
        <p:txBody>
          <a:bodyPr/>
          <a:lstStyle/>
          <a:p>
            <a:pPr marL="0" indent="0">
              <a:buNone/>
            </a:pPr>
            <a:r>
              <a:rPr lang="en-US" sz="1680" i="1" dirty="0"/>
              <a:t>Sample scatter plot.</a:t>
            </a:r>
          </a:p>
        </p:txBody>
      </p:sp>
      <p:sp>
        <p:nvSpPr>
          <p:cNvPr id="28677" name="Rectangle 5"/>
          <p:cNvSpPr>
            <a:spLocks/>
          </p:cNvSpPr>
          <p:nvPr/>
        </p:nvSpPr>
        <p:spPr bwMode="auto">
          <a:xfrm>
            <a:off x="10003663" y="7893050"/>
            <a:ext cx="4531487" cy="2782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960" dirty="0">
                <a:solidFill>
                  <a:srgbClr val="4D4D4D"/>
                </a:solidFill>
                <a:latin typeface="Calibri"/>
                <a:cs typeface="Calibri"/>
              </a:rPr>
              <a:t>Images used under the Wikipedia Creative Commons license.  </a:t>
            </a:r>
            <a:r>
              <a:rPr lang="en-US" sz="960" i="1" u="sng" dirty="0">
                <a:solidFill>
                  <a:srgbClr val="4D4D4D"/>
                </a:solidFill>
                <a:latin typeface="Calibri"/>
                <a:cs typeface="Calibri"/>
                <a:hlinkClick r:id="rId3"/>
              </a:rPr>
              <a:t>http://www.wikipedia.com</a:t>
            </a:r>
            <a:endParaRPr lang="en-US" sz="960" i="1" u="sng" dirty="0">
              <a:solidFill>
                <a:srgbClr val="4D4D4D"/>
              </a:solidFill>
              <a:latin typeface="Calibri"/>
              <a:cs typeface="Calibri"/>
            </a:endParaRPr>
          </a:p>
        </p:txBody>
      </p:sp>
      <p:pic>
        <p:nvPicPr>
          <p:cNvPr id="2" name="Picture 1"/>
          <p:cNvPicPr>
            <a:picLocks noChangeAspect="1"/>
          </p:cNvPicPr>
          <p:nvPr/>
        </p:nvPicPr>
        <p:blipFill>
          <a:blip r:embed="rId4"/>
          <a:stretch>
            <a:fillRect/>
          </a:stretch>
        </p:blipFill>
        <p:spPr>
          <a:xfrm>
            <a:off x="5219180" y="1919970"/>
            <a:ext cx="3566160" cy="3566160"/>
          </a:xfrm>
          <a:prstGeom prst="rect">
            <a:avLst/>
          </a:prstGeom>
        </p:spPr>
      </p:pic>
      <p:pic>
        <p:nvPicPr>
          <p:cNvPr id="5" name="Picture 4"/>
          <p:cNvPicPr>
            <a:picLocks noChangeAspect="1"/>
          </p:cNvPicPr>
          <p:nvPr/>
        </p:nvPicPr>
        <p:blipFill>
          <a:blip r:embed="rId5"/>
          <a:stretch>
            <a:fillRect/>
          </a:stretch>
        </p:blipFill>
        <p:spPr>
          <a:xfrm>
            <a:off x="9203034" y="536391"/>
            <a:ext cx="3670964" cy="3108960"/>
          </a:xfrm>
          <a:prstGeom prst="rect">
            <a:avLst/>
          </a:prstGeom>
          <a:ln>
            <a:noFill/>
          </a:ln>
        </p:spPr>
      </p:pic>
      <p:pic>
        <p:nvPicPr>
          <p:cNvPr id="6" name="Picture 5"/>
          <p:cNvPicPr>
            <a:picLocks noChangeAspect="1"/>
          </p:cNvPicPr>
          <p:nvPr/>
        </p:nvPicPr>
        <p:blipFill rotWithShape="1">
          <a:blip r:embed="rId6"/>
          <a:srcRect l="1829" t="7162" r="7147" b="3557"/>
          <a:stretch/>
        </p:blipFill>
        <p:spPr>
          <a:xfrm>
            <a:off x="9769599" y="3893182"/>
            <a:ext cx="3548042" cy="3471062"/>
          </a:xfrm>
          <a:prstGeom prst="rect">
            <a:avLst/>
          </a:prstGeom>
        </p:spPr>
      </p:pic>
    </p:spTree>
    <p:extLst>
      <p:ext uri="{BB962C8B-B14F-4D97-AF65-F5344CB8AC3E}">
        <p14:creationId xmlns:p14="http://schemas.microsoft.com/office/powerpoint/2010/main" val="3497565675"/>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7624763" y="165100"/>
            <a:ext cx="7005637" cy="609600"/>
          </a:xfrm>
          <a:prstGeom prst="rect">
            <a:avLst/>
          </a:prstGeom>
        </p:spPr>
        <p:txBody>
          <a:bodyPr>
            <a:normAutofit/>
          </a:bodyPr>
          <a:lstStyle/>
          <a:p>
            <a:pPr eaLnBrk="1" hangingPunct="1">
              <a:defRPr/>
            </a:pPr>
            <a:r>
              <a:rPr lang="en-US" dirty="0"/>
              <a:t>Contemporary Practitioners</a:t>
            </a:r>
          </a:p>
        </p:txBody>
      </p:sp>
      <p:sp>
        <p:nvSpPr>
          <p:cNvPr id="28673" name="Rectangle 1"/>
          <p:cNvSpPr>
            <a:spLocks noGrp="1" noChangeArrowheads="1"/>
          </p:cNvSpPr>
          <p:nvPr>
            <p:ph sz="half" idx="4294967295"/>
          </p:nvPr>
        </p:nvSpPr>
        <p:spPr>
          <a:xfrm>
            <a:off x="0" y="1050925"/>
            <a:ext cx="5121275" cy="6126163"/>
          </a:xfrm>
          <a:prstGeom prst="rect">
            <a:avLst/>
          </a:prstGeom>
        </p:spPr>
        <p:txBody>
          <a:bodyPr>
            <a:normAutofit fontScale="92500" lnSpcReduction="10000"/>
          </a:bodyPr>
          <a:lstStyle/>
          <a:p>
            <a:pPr marL="0" indent="0">
              <a:buNone/>
            </a:pPr>
            <a:r>
              <a:rPr lang="en-US" dirty="0"/>
              <a:t>Edward R. Tufte</a:t>
            </a:r>
            <a:br>
              <a:rPr lang="en-US" dirty="0"/>
            </a:br>
            <a:r>
              <a:rPr lang="en-US" sz="2160" dirty="0">
                <a:sym typeface="Helvetica" charset="0"/>
              </a:rPr>
              <a:t>(b. 1942)</a:t>
            </a:r>
            <a:endParaRPr lang="en-US" sz="2160" dirty="0"/>
          </a:p>
          <a:p>
            <a:r>
              <a:rPr lang="en-US" sz="2880" dirty="0"/>
              <a:t>American statistician, sculptor, and Professor Emeritus of Political Science, Statistics, and Computer Science, Yale University</a:t>
            </a:r>
          </a:p>
          <a:p>
            <a:r>
              <a:rPr lang="en-US" sz="2880" dirty="0"/>
              <a:t>Widely recognized expert in the fields of information design and visual literacy</a:t>
            </a:r>
            <a:r>
              <a:rPr lang="en-US" sz="2880" baseline="30000" dirty="0"/>
              <a:t>11</a:t>
            </a:r>
          </a:p>
          <a:p>
            <a:r>
              <a:rPr lang="en-US" sz="2880" dirty="0"/>
              <a:t>Credited as a pioneer in teaching the fundamental skills required for visual communication</a:t>
            </a:r>
            <a:r>
              <a:rPr lang="en-US" sz="2880" baseline="30000" dirty="0"/>
              <a:t>3</a:t>
            </a:r>
          </a:p>
        </p:txBody>
      </p:sp>
      <p:sp>
        <p:nvSpPr>
          <p:cNvPr id="28677" name="Rectangle 5"/>
          <p:cNvSpPr>
            <a:spLocks/>
          </p:cNvSpPr>
          <p:nvPr/>
        </p:nvSpPr>
        <p:spPr bwMode="auto">
          <a:xfrm>
            <a:off x="9579067" y="7866307"/>
            <a:ext cx="5013233" cy="312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960" dirty="0">
                <a:solidFill>
                  <a:srgbClr val="4D4D4D"/>
                </a:solidFill>
                <a:latin typeface="Calibri"/>
                <a:cs typeface="Calibri"/>
              </a:rPr>
              <a:t>Edward Tufte photo from http://www.edwardtufte.com/bboard/images/0003mW-10280.jpg</a:t>
            </a:r>
            <a:endParaRPr lang="en-US" sz="960" i="1" u="sng" dirty="0">
              <a:solidFill>
                <a:srgbClr val="4D4D4D"/>
              </a:solidFill>
              <a:latin typeface="Calibri"/>
              <a:cs typeface="Calibri"/>
            </a:endParaRPr>
          </a:p>
        </p:txBody>
      </p:sp>
      <p:pic>
        <p:nvPicPr>
          <p:cNvPr id="2" name="Picture 1"/>
          <p:cNvPicPr>
            <a:picLocks noChangeAspect="1"/>
          </p:cNvPicPr>
          <p:nvPr/>
        </p:nvPicPr>
        <p:blipFill>
          <a:blip r:embed="rId3"/>
          <a:stretch>
            <a:fillRect/>
          </a:stretch>
        </p:blipFill>
        <p:spPr>
          <a:xfrm>
            <a:off x="7848600" y="2278741"/>
            <a:ext cx="5527300" cy="3672116"/>
          </a:xfrm>
          <a:prstGeom prst="rect">
            <a:avLst/>
          </a:prstGeom>
          <a:ln>
            <a:solidFill>
              <a:schemeClr val="tx2"/>
            </a:solidFill>
          </a:ln>
        </p:spPr>
      </p:pic>
    </p:spTree>
    <p:extLst>
      <p:ext uri="{BB962C8B-B14F-4D97-AF65-F5344CB8AC3E}">
        <p14:creationId xmlns:p14="http://schemas.microsoft.com/office/powerpoint/2010/main" val="3632307623"/>
      </p:ext>
    </p:extLst>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7983538" y="165100"/>
            <a:ext cx="6646862" cy="609600"/>
          </a:xfrm>
          <a:prstGeom prst="rect">
            <a:avLst/>
          </a:prstGeom>
        </p:spPr>
        <p:txBody>
          <a:bodyPr>
            <a:normAutofit fontScale="90000"/>
          </a:bodyPr>
          <a:lstStyle/>
          <a:p>
            <a:pPr eaLnBrk="1" hangingPunct="1">
              <a:defRPr/>
            </a:pPr>
            <a:r>
              <a:rPr lang="en-US" dirty="0"/>
              <a:t>Contemporary Practitioners</a:t>
            </a:r>
          </a:p>
        </p:txBody>
      </p:sp>
      <p:sp>
        <p:nvSpPr>
          <p:cNvPr id="28673" name="Rectangle 1"/>
          <p:cNvSpPr>
            <a:spLocks noGrp="1" noChangeArrowheads="1"/>
          </p:cNvSpPr>
          <p:nvPr>
            <p:ph sz="half" idx="4294967295"/>
          </p:nvPr>
        </p:nvSpPr>
        <p:spPr>
          <a:xfrm>
            <a:off x="0" y="1006475"/>
            <a:ext cx="8869681" cy="6765925"/>
          </a:xfrm>
          <a:prstGeom prst="rect">
            <a:avLst/>
          </a:prstGeom>
        </p:spPr>
        <p:txBody>
          <a:bodyPr/>
          <a:lstStyle/>
          <a:p>
            <a:pPr marL="0" indent="0">
              <a:buNone/>
            </a:pPr>
            <a:r>
              <a:rPr lang="en-US" dirty="0"/>
              <a:t>Edward R. Tufte</a:t>
            </a:r>
            <a:br>
              <a:rPr lang="en-US" dirty="0"/>
            </a:br>
            <a:r>
              <a:rPr lang="en-US" sz="2400" baseline="30000" dirty="0"/>
              <a:t/>
            </a:r>
            <a:br>
              <a:rPr lang="en-US" sz="2400" baseline="30000" dirty="0"/>
            </a:br>
            <a:endParaRPr lang="en-US" sz="2400" baseline="30000" dirty="0"/>
          </a:p>
          <a:p>
            <a:pPr marL="0" indent="0">
              <a:buNone/>
            </a:pPr>
            <a:r>
              <a:rPr lang="en-US" sz="2880" i="1" dirty="0"/>
              <a:t>The Visual Display of Quantitative Information </a:t>
            </a:r>
            <a:r>
              <a:rPr lang="en-US" sz="2880" dirty="0"/>
              <a:t>(1983)</a:t>
            </a:r>
          </a:p>
          <a:p>
            <a:r>
              <a:rPr lang="en-US" sz="2400" dirty="0" smtClean="0"/>
              <a:t>Provides </a:t>
            </a:r>
            <a:r>
              <a:rPr lang="en-US" sz="2400" dirty="0"/>
              <a:t>an essential reference for </a:t>
            </a:r>
            <a:r>
              <a:rPr lang="en-US" sz="2400" dirty="0" smtClean="0"/>
              <a:t>how </a:t>
            </a:r>
            <a:r>
              <a:rPr lang="en-US" sz="2400" dirty="0"/>
              <a:t>effective design can positively influence understanding</a:t>
            </a:r>
            <a:endParaRPr lang="en-US" sz="2160" dirty="0"/>
          </a:p>
        </p:txBody>
      </p:sp>
      <p:sp>
        <p:nvSpPr>
          <p:cNvPr id="8" name="Rectangle 1"/>
          <p:cNvSpPr>
            <a:spLocks noGrp="1" noChangeArrowheads="1"/>
          </p:cNvSpPr>
          <p:nvPr>
            <p:ph sz="half" idx="4294967295"/>
          </p:nvPr>
        </p:nvSpPr>
        <p:spPr>
          <a:xfrm>
            <a:off x="9097169" y="7243215"/>
            <a:ext cx="4190676" cy="639762"/>
          </a:xfrm>
          <a:prstGeom prst="rect">
            <a:avLst/>
          </a:prstGeom>
        </p:spPr>
        <p:txBody>
          <a:bodyPr/>
          <a:lstStyle/>
          <a:p>
            <a:pPr marL="0" indent="0">
              <a:buNone/>
            </a:pPr>
            <a:r>
              <a:rPr lang="en-US" sz="2000" dirty="0" err="1"/>
              <a:t>Tufte</a:t>
            </a:r>
            <a:r>
              <a:rPr lang="en-US" sz="2000" dirty="0"/>
              <a:t> also invented </a:t>
            </a:r>
            <a:r>
              <a:rPr lang="en-US" sz="2000" dirty="0" err="1" smtClean="0"/>
              <a:t>sparklines</a:t>
            </a:r>
            <a:endParaRPr lang="en-US" sz="2000" dirty="0"/>
          </a:p>
        </p:txBody>
      </p:sp>
      <p:pic>
        <p:nvPicPr>
          <p:cNvPr id="5" name="Picture 4"/>
          <p:cNvPicPr>
            <a:picLocks noChangeAspect="1"/>
          </p:cNvPicPr>
          <p:nvPr/>
        </p:nvPicPr>
        <p:blipFill>
          <a:blip r:embed="rId3"/>
          <a:stretch>
            <a:fillRect/>
          </a:stretch>
        </p:blipFill>
        <p:spPr>
          <a:xfrm>
            <a:off x="9097169" y="5444895"/>
            <a:ext cx="4419600" cy="1798320"/>
          </a:xfrm>
          <a:prstGeom prst="rect">
            <a:avLst/>
          </a:prstGeom>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6443" y="1463130"/>
            <a:ext cx="2701052" cy="34136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450596462"/>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6500131" y="165100"/>
            <a:ext cx="6562725" cy="609600"/>
          </a:xfrm>
          <a:prstGeom prst="rect">
            <a:avLst/>
          </a:prstGeom>
        </p:spPr>
        <p:txBody>
          <a:bodyPr>
            <a:normAutofit fontScale="90000"/>
          </a:bodyPr>
          <a:lstStyle/>
          <a:p>
            <a:pPr eaLnBrk="1" hangingPunct="1">
              <a:defRPr/>
            </a:pPr>
            <a:r>
              <a:rPr lang="en-US" dirty="0"/>
              <a:t>Contemporary Practitioners</a:t>
            </a:r>
          </a:p>
        </p:txBody>
      </p:sp>
      <p:sp>
        <p:nvSpPr>
          <p:cNvPr id="28673" name="Rectangle 1"/>
          <p:cNvSpPr>
            <a:spLocks noGrp="1" noChangeArrowheads="1"/>
          </p:cNvSpPr>
          <p:nvPr>
            <p:ph sz="half" idx="4294967295"/>
          </p:nvPr>
        </p:nvSpPr>
        <p:spPr>
          <a:xfrm>
            <a:off x="6754131" y="1089025"/>
            <a:ext cx="7487163" cy="6126163"/>
          </a:xfrm>
          <a:prstGeom prst="rect">
            <a:avLst/>
          </a:prstGeom>
        </p:spPr>
        <p:txBody>
          <a:bodyPr>
            <a:normAutofit lnSpcReduction="10000"/>
          </a:bodyPr>
          <a:lstStyle/>
          <a:p>
            <a:pPr marL="0" indent="0">
              <a:buNone/>
            </a:pPr>
            <a:r>
              <a:rPr lang="en-US" dirty="0"/>
              <a:t>William S. Cleveland</a:t>
            </a:r>
          </a:p>
          <a:p>
            <a:r>
              <a:rPr lang="en-US" sz="2880" dirty="0"/>
              <a:t>Professor of Statistics and Courtesy Professor of Computer Science at Purdue University; previously worked at Bell Labs</a:t>
            </a:r>
          </a:p>
          <a:p>
            <a:r>
              <a:rPr lang="en-US" sz="2880" dirty="0"/>
              <a:t>Authored over 100 papers/publications including </a:t>
            </a:r>
            <a:br>
              <a:rPr lang="en-US" sz="2880" dirty="0"/>
            </a:br>
            <a:r>
              <a:rPr lang="en-US" sz="2880" i="1" dirty="0"/>
              <a:t>Visualizing Data</a:t>
            </a:r>
            <a:r>
              <a:rPr lang="en-US" sz="2880" dirty="0"/>
              <a:t> (1993) and</a:t>
            </a:r>
            <a:br>
              <a:rPr lang="en-US" sz="2880" dirty="0"/>
            </a:br>
            <a:r>
              <a:rPr lang="en-US" sz="2880" i="1" dirty="0"/>
              <a:t>The Elements of Graphing Data</a:t>
            </a:r>
            <a:r>
              <a:rPr lang="en-US" sz="2880" dirty="0"/>
              <a:t> (1994), to enhance awareness and provide examples of effective data presentation</a:t>
            </a:r>
          </a:p>
          <a:p>
            <a:r>
              <a:rPr lang="en-US" sz="2880" dirty="0"/>
              <a:t>Initial developer of trellis charts, which make visualization possible in data sets with multiple variables </a:t>
            </a:r>
          </a:p>
        </p:txBody>
      </p:sp>
      <p:sp>
        <p:nvSpPr>
          <p:cNvPr id="28677" name="Rectangle 5"/>
          <p:cNvSpPr>
            <a:spLocks/>
          </p:cNvSpPr>
          <p:nvPr/>
        </p:nvSpPr>
        <p:spPr bwMode="auto">
          <a:xfrm>
            <a:off x="817155" y="6682518"/>
            <a:ext cx="4575572" cy="24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1200" dirty="0">
                <a:solidFill>
                  <a:srgbClr val="4D4D4D"/>
                </a:solidFill>
                <a:latin typeface="Calibri"/>
                <a:cs typeface="Calibri"/>
              </a:rPr>
              <a:t>William S. Cleveland photo from </a:t>
            </a:r>
            <a:r>
              <a:rPr lang="en-US" sz="1200" dirty="0">
                <a:solidFill>
                  <a:srgbClr val="4D4D4D"/>
                </a:solidFill>
                <a:latin typeface="Calibri"/>
                <a:cs typeface="Calibri"/>
                <a:hlinkClick r:id="rId3"/>
              </a:rPr>
              <a:t>http://www.stat.purdue.edu/~wsc/</a:t>
            </a:r>
            <a:endParaRPr lang="en-US" sz="1200" i="1" u="sng" dirty="0">
              <a:solidFill>
                <a:srgbClr val="4D4D4D"/>
              </a:solidFill>
              <a:latin typeface="Calibri"/>
              <a:cs typeface="Calibri"/>
            </a:endParaRPr>
          </a:p>
        </p:txBody>
      </p:sp>
      <p:pic>
        <p:nvPicPr>
          <p:cNvPr id="4" name="Picture 3"/>
          <p:cNvPicPr>
            <a:picLocks noChangeAspect="1"/>
          </p:cNvPicPr>
          <p:nvPr/>
        </p:nvPicPr>
        <p:blipFill>
          <a:blip r:embed="rId4"/>
          <a:stretch>
            <a:fillRect/>
          </a:stretch>
        </p:blipFill>
        <p:spPr>
          <a:xfrm>
            <a:off x="1251830" y="1089025"/>
            <a:ext cx="3352074" cy="5217852"/>
          </a:xfrm>
          <a:prstGeom prst="rect">
            <a:avLst/>
          </a:prstGeom>
        </p:spPr>
      </p:pic>
    </p:spTree>
    <p:extLst>
      <p:ext uri="{BB962C8B-B14F-4D97-AF65-F5344CB8AC3E}">
        <p14:creationId xmlns:p14="http://schemas.microsoft.com/office/powerpoint/2010/main" val="3674811217"/>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4802188" y="165100"/>
            <a:ext cx="5026025" cy="693738"/>
          </a:xfrm>
          <a:prstGeom prst="rect">
            <a:avLst/>
          </a:prstGeom>
        </p:spPr>
        <p:txBody>
          <a:bodyPr>
            <a:normAutofit fontScale="90000"/>
          </a:bodyPr>
          <a:lstStyle/>
          <a:p>
            <a:pPr eaLnBrk="1" hangingPunct="1">
              <a:defRPr/>
            </a:pPr>
            <a:r>
              <a:rPr lang="en-US" dirty="0"/>
              <a:t>Trellis Chart Example</a:t>
            </a:r>
          </a:p>
        </p:txBody>
      </p:sp>
      <p:sp>
        <p:nvSpPr>
          <p:cNvPr id="28677" name="Rectangle 5"/>
          <p:cNvSpPr>
            <a:spLocks/>
          </p:cNvSpPr>
          <p:nvPr/>
        </p:nvSpPr>
        <p:spPr bwMode="auto">
          <a:xfrm>
            <a:off x="9782266" y="7829550"/>
            <a:ext cx="4810034" cy="338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960" dirty="0">
                <a:solidFill>
                  <a:srgbClr val="4D4D4D"/>
                </a:solidFill>
                <a:latin typeface="Calibri"/>
                <a:cs typeface="Calibri"/>
              </a:rPr>
              <a:t>Graphic from http://peltiertech.com/WordPress/trellis-plot-alternative-to-stacked-bar-chart/</a:t>
            </a:r>
            <a:endParaRPr lang="en-US" sz="960" i="1" u="sng" dirty="0">
              <a:solidFill>
                <a:srgbClr val="4D4D4D"/>
              </a:solidFill>
              <a:latin typeface="Calibri"/>
              <a:cs typeface="Calibri"/>
            </a:endParaRPr>
          </a:p>
        </p:txBody>
      </p:sp>
      <p:pic>
        <p:nvPicPr>
          <p:cNvPr id="2" name="Picture 1"/>
          <p:cNvPicPr>
            <a:picLocks noChangeAspect="1"/>
          </p:cNvPicPr>
          <p:nvPr/>
        </p:nvPicPr>
        <p:blipFill>
          <a:blip r:embed="rId3"/>
          <a:stretch>
            <a:fillRect/>
          </a:stretch>
        </p:blipFill>
        <p:spPr>
          <a:xfrm>
            <a:off x="3474721" y="1033884"/>
            <a:ext cx="7616183" cy="6647076"/>
          </a:xfrm>
          <a:prstGeom prst="rect">
            <a:avLst/>
          </a:prstGeom>
        </p:spPr>
      </p:pic>
    </p:spTree>
    <p:extLst>
      <p:ext uri="{BB962C8B-B14F-4D97-AF65-F5344CB8AC3E}">
        <p14:creationId xmlns:p14="http://schemas.microsoft.com/office/powerpoint/2010/main" val="410789939"/>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05985" y="1891756"/>
            <a:ext cx="13245156" cy="1121846"/>
          </a:xfrm>
        </p:spPr>
        <p:txBody>
          <a:bodyPr/>
          <a:lstStyle/>
          <a:p>
            <a:r>
              <a:rPr lang="en-US" dirty="0">
                <a:solidFill>
                  <a:srgbClr val="4C4C4C"/>
                </a:solidFill>
                <a:latin typeface="BentonSans Book" charset="0"/>
              </a:rPr>
              <a:t>What is Data Visualization?</a:t>
            </a:r>
            <a:br>
              <a:rPr lang="en-US" dirty="0">
                <a:solidFill>
                  <a:srgbClr val="4C4C4C"/>
                </a:solidFill>
                <a:latin typeface="BentonSans Book" charset="0"/>
              </a:rPr>
            </a:br>
            <a:r>
              <a:rPr lang="en-US" dirty="0">
                <a:solidFill>
                  <a:srgbClr val="4C4C4C"/>
                </a:solidFill>
                <a:latin typeface="BentonSans Book" charset="0"/>
              </a:rPr>
              <a:t>	</a:t>
            </a:r>
            <a:r>
              <a:rPr lang="en-US" sz="3000" dirty="0">
                <a:solidFill>
                  <a:srgbClr val="4C4C4C"/>
                </a:solidFill>
                <a:latin typeface="BentonSans Book" charset="0"/>
              </a:rPr>
              <a:t>And Why is it Important?</a:t>
            </a:r>
            <a:endParaRPr lang="en-US" sz="3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7385050" y="165100"/>
            <a:ext cx="7245350" cy="609600"/>
          </a:xfrm>
          <a:prstGeom prst="rect">
            <a:avLst/>
          </a:prstGeom>
        </p:spPr>
        <p:txBody>
          <a:bodyPr>
            <a:normAutofit/>
          </a:bodyPr>
          <a:lstStyle/>
          <a:p>
            <a:pPr eaLnBrk="1" hangingPunct="1">
              <a:defRPr/>
            </a:pPr>
            <a:r>
              <a:rPr lang="en-US" dirty="0"/>
              <a:t>Contemporary Practitioners</a:t>
            </a:r>
          </a:p>
        </p:txBody>
      </p:sp>
      <p:sp>
        <p:nvSpPr>
          <p:cNvPr id="28673" name="Rectangle 1"/>
          <p:cNvSpPr>
            <a:spLocks noGrp="1" noChangeArrowheads="1"/>
          </p:cNvSpPr>
          <p:nvPr>
            <p:ph sz="half" idx="4294967295"/>
          </p:nvPr>
        </p:nvSpPr>
        <p:spPr>
          <a:xfrm>
            <a:off x="0" y="982663"/>
            <a:ext cx="6781824" cy="6765925"/>
          </a:xfrm>
          <a:prstGeom prst="rect">
            <a:avLst/>
          </a:prstGeom>
        </p:spPr>
        <p:txBody>
          <a:bodyPr/>
          <a:lstStyle/>
          <a:p>
            <a:pPr marL="0" indent="0">
              <a:buNone/>
            </a:pPr>
            <a:r>
              <a:rPr lang="en-US" dirty="0"/>
              <a:t>Stephen Few</a:t>
            </a:r>
            <a:br>
              <a:rPr lang="en-US" dirty="0"/>
            </a:br>
            <a:r>
              <a:rPr lang="en-US" sz="2880" dirty="0"/>
              <a:t>Prolific writer and author with a focus on designing simple information displays that are effective and communicative.  </a:t>
            </a:r>
            <a:br>
              <a:rPr lang="en-US" sz="2880" dirty="0"/>
            </a:br>
            <a:r>
              <a:rPr lang="en-US" sz="2880" dirty="0"/>
              <a:t/>
            </a:r>
            <a:br>
              <a:rPr lang="en-US" sz="2880" dirty="0"/>
            </a:br>
            <a:r>
              <a:rPr lang="en-US" sz="2880" dirty="0"/>
              <a:t>Books include:</a:t>
            </a:r>
          </a:p>
          <a:p>
            <a:r>
              <a:rPr lang="en-US" sz="2880" i="1" dirty="0"/>
              <a:t>Show Me The Numbers </a:t>
            </a:r>
            <a:r>
              <a:rPr lang="en-US" sz="2880" dirty="0"/>
              <a:t>(2004)</a:t>
            </a:r>
          </a:p>
          <a:p>
            <a:r>
              <a:rPr lang="en-US" sz="2880" i="1" dirty="0"/>
              <a:t>Now You See It </a:t>
            </a:r>
            <a:r>
              <a:rPr lang="en-US" sz="2880" dirty="0"/>
              <a:t>(2009)</a:t>
            </a:r>
          </a:p>
          <a:p>
            <a:r>
              <a:rPr lang="en-US" sz="2880" i="1" dirty="0"/>
              <a:t>Information Dashboard Design, 2</a:t>
            </a:r>
            <a:r>
              <a:rPr lang="en-US" sz="2880" i="1" baseline="30000" dirty="0"/>
              <a:t>nd</a:t>
            </a:r>
            <a:r>
              <a:rPr lang="en-US" sz="2880" i="1" dirty="0"/>
              <a:t> ed. </a:t>
            </a:r>
            <a:r>
              <a:rPr lang="en-US" sz="2880" dirty="0"/>
              <a:t>(2013)</a:t>
            </a:r>
          </a:p>
          <a:p>
            <a:pPr marL="0" indent="0">
              <a:buNone/>
            </a:pPr>
            <a:endParaRPr lang="en-US" sz="1260" i="1" dirty="0"/>
          </a:p>
          <a:p>
            <a:pPr marL="0" indent="0">
              <a:buNone/>
            </a:pPr>
            <a:r>
              <a:rPr lang="en-US" sz="2400" i="1" dirty="0"/>
              <a:t>Several of </a:t>
            </a:r>
            <a:r>
              <a:rPr lang="en-US" sz="2400" i="1" dirty="0" err="1"/>
              <a:t>Few’s</a:t>
            </a:r>
            <a:r>
              <a:rPr lang="en-US" sz="2400" i="1" dirty="0"/>
              <a:t> </a:t>
            </a:r>
            <a:r>
              <a:rPr lang="en-US" sz="2400" i="1" dirty="0" smtClean="0"/>
              <a:t>examples </a:t>
            </a:r>
            <a:r>
              <a:rPr lang="en-US" sz="2400" i="1" dirty="0"/>
              <a:t>will be </a:t>
            </a:r>
            <a:r>
              <a:rPr lang="en-US" sz="2400" i="1" dirty="0" smtClean="0"/>
              <a:t>used in class</a:t>
            </a:r>
            <a:r>
              <a:rPr lang="en-US" sz="2400" i="1" dirty="0"/>
              <a:t>.</a:t>
            </a:r>
          </a:p>
        </p:txBody>
      </p:sp>
      <p:pic>
        <p:nvPicPr>
          <p:cNvPr id="7"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040" y="1413753"/>
            <a:ext cx="2907953" cy="3633936"/>
          </a:xfrm>
          <a:prstGeom prst="rect">
            <a:avLst/>
          </a:prstGeom>
          <a:noFill/>
          <a:ln w="25400">
            <a:solidFill>
              <a:schemeClr val="tx1"/>
            </a:solidFill>
            <a:miter lim="800000"/>
            <a:headEnd/>
            <a:tailEnd/>
          </a:ln>
          <a:effectLst>
            <a:outerShdw blurRad="50800" dist="2540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0355429" y="7883253"/>
            <a:ext cx="4217821" cy="240066"/>
          </a:xfrm>
          <a:prstGeom prst="rect">
            <a:avLst/>
          </a:prstGeom>
        </p:spPr>
        <p:txBody>
          <a:bodyPr wrap="none" anchor="ctr">
            <a:spAutoFit/>
          </a:bodyPr>
          <a:lstStyle/>
          <a:p>
            <a:pPr defTabSz="1097280"/>
            <a:r>
              <a:rPr lang="en-US" sz="960" i="1" dirty="0">
                <a:solidFill>
                  <a:srgbClr val="000000"/>
                </a:solidFill>
                <a:latin typeface="Arial" charset="0"/>
                <a:ea typeface="+mn-ea"/>
                <a:cs typeface="+mn-cs"/>
              </a:rPr>
              <a:t>Few’s biography retrieved from </a:t>
            </a:r>
            <a:r>
              <a:rPr lang="en-US" sz="960" i="1" dirty="0">
                <a:solidFill>
                  <a:srgbClr val="000000"/>
                </a:solidFill>
                <a:latin typeface="Arial" charset="0"/>
                <a:ea typeface="+mn-ea"/>
                <a:cs typeface="+mn-cs"/>
                <a:hlinkClick r:id="rId4"/>
              </a:rPr>
              <a:t>http://</a:t>
            </a:r>
            <a:r>
              <a:rPr lang="en-US" sz="960" i="1" dirty="0" smtClean="0">
                <a:solidFill>
                  <a:srgbClr val="000000"/>
                </a:solidFill>
                <a:latin typeface="Arial" charset="0"/>
                <a:ea typeface="+mn-ea"/>
                <a:cs typeface="+mn-cs"/>
                <a:hlinkClick r:id="rId4"/>
              </a:rPr>
              <a:t>www.perceptualedge.com/about.php</a:t>
            </a:r>
          </a:p>
        </p:txBody>
      </p:sp>
      <p:pic>
        <p:nvPicPr>
          <p:cNvPr id="6" name="Picture 5"/>
          <p:cNvPicPr>
            <a:picLocks noChangeAspect="1"/>
          </p:cNvPicPr>
          <p:nvPr/>
        </p:nvPicPr>
        <p:blipFill>
          <a:blip r:embed="rId5"/>
          <a:stretch>
            <a:fillRect/>
          </a:stretch>
        </p:blipFill>
        <p:spPr>
          <a:xfrm>
            <a:off x="9138986" y="5461885"/>
            <a:ext cx="1754101" cy="2306320"/>
          </a:xfrm>
          <a:prstGeom prst="rect">
            <a:avLst/>
          </a:prstGeom>
        </p:spPr>
      </p:pic>
      <p:pic>
        <p:nvPicPr>
          <p:cNvPr id="10" name="Picture 9"/>
          <p:cNvPicPr>
            <a:picLocks noChangeAspect="1"/>
          </p:cNvPicPr>
          <p:nvPr/>
        </p:nvPicPr>
        <p:blipFill>
          <a:blip r:embed="rId6"/>
          <a:stretch>
            <a:fillRect/>
          </a:stretch>
        </p:blipFill>
        <p:spPr>
          <a:xfrm>
            <a:off x="7076136" y="5461885"/>
            <a:ext cx="1768538" cy="2286000"/>
          </a:xfrm>
          <a:prstGeom prst="rect">
            <a:avLst/>
          </a:prstGeom>
        </p:spPr>
      </p:pic>
      <p:pic>
        <p:nvPicPr>
          <p:cNvPr id="2" name="Picture 1"/>
          <p:cNvPicPr>
            <a:picLocks noChangeAspect="1"/>
          </p:cNvPicPr>
          <p:nvPr/>
        </p:nvPicPr>
        <p:blipFill>
          <a:blip r:embed="rId7"/>
          <a:stretch>
            <a:fillRect/>
          </a:stretch>
        </p:blipFill>
        <p:spPr>
          <a:xfrm>
            <a:off x="11187399" y="5461885"/>
            <a:ext cx="1764727" cy="2286000"/>
          </a:xfrm>
          <a:prstGeom prst="rect">
            <a:avLst/>
          </a:prstGeom>
        </p:spPr>
      </p:pic>
    </p:spTree>
    <p:extLst>
      <p:ext uri="{BB962C8B-B14F-4D97-AF65-F5344CB8AC3E}">
        <p14:creationId xmlns:p14="http://schemas.microsoft.com/office/powerpoint/2010/main" val="3599127830"/>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4913313" y="266335"/>
            <a:ext cx="4803775" cy="693738"/>
          </a:xfrm>
          <a:prstGeom prst="rect">
            <a:avLst/>
          </a:prstGeom>
        </p:spPr>
        <p:txBody>
          <a:bodyPr>
            <a:normAutofit fontScale="90000"/>
          </a:bodyPr>
          <a:lstStyle/>
          <a:p>
            <a:pPr eaLnBrk="1" hangingPunct="1">
              <a:defRPr/>
            </a:pPr>
            <a:r>
              <a:rPr lang="en-US" dirty="0"/>
              <a:t>Other Critical Events</a:t>
            </a:r>
          </a:p>
        </p:txBody>
      </p:sp>
      <p:sp>
        <p:nvSpPr>
          <p:cNvPr id="6" name="Content Placeholder 5"/>
          <p:cNvSpPr>
            <a:spLocks noGrp="1"/>
          </p:cNvSpPr>
          <p:nvPr>
            <p:ph sz="half" idx="4294967295"/>
          </p:nvPr>
        </p:nvSpPr>
        <p:spPr>
          <a:xfrm>
            <a:off x="8605838" y="5165725"/>
            <a:ext cx="6024562" cy="6126163"/>
          </a:xfrm>
          <a:prstGeom prst="rect">
            <a:avLst/>
          </a:prstGeom>
        </p:spPr>
        <p:txBody>
          <a:bodyPr/>
          <a:lstStyle/>
          <a:p>
            <a:r>
              <a:rPr lang="en-US" sz="2880" dirty="0"/>
              <a:t>Innovations, like the graphical user interface and mouse, are invented at Xerox Palo Alto Research Center (Xerox PARC).</a:t>
            </a:r>
          </a:p>
        </p:txBody>
      </p:sp>
      <p:sp>
        <p:nvSpPr>
          <p:cNvPr id="15" name="Content Placeholder 5"/>
          <p:cNvSpPr>
            <a:spLocks noGrp="1"/>
          </p:cNvSpPr>
          <p:nvPr>
            <p:ph sz="half" idx="4294967295"/>
          </p:nvPr>
        </p:nvSpPr>
        <p:spPr>
          <a:xfrm>
            <a:off x="0" y="5027613"/>
            <a:ext cx="6153150" cy="2560637"/>
          </a:xfrm>
          <a:prstGeom prst="rect">
            <a:avLst/>
          </a:prstGeom>
        </p:spPr>
        <p:txBody>
          <a:bodyPr>
            <a:normAutofit fontScale="92500" lnSpcReduction="10000"/>
          </a:bodyPr>
          <a:lstStyle/>
          <a:p>
            <a:r>
              <a:rPr lang="en-US" sz="2880" dirty="0"/>
              <a:t>1984 - Apple Computer introduces the Macintosh</a:t>
            </a:r>
          </a:p>
          <a:p>
            <a:pPr marL="488950" lvl="1" indent="-488950">
              <a:buFont typeface="Arial" charset="0"/>
              <a:buChar char="•"/>
            </a:pPr>
            <a:r>
              <a:rPr lang="en-US" sz="2880" dirty="0"/>
              <a:t>The Macintosh was the first popular and affordable computer designed to display graphics in an interactive interface</a:t>
            </a:r>
            <a:r>
              <a:rPr lang="en-US" dirty="0"/>
              <a:t>.</a:t>
            </a:r>
            <a:r>
              <a:rPr lang="en-US" baseline="30000" dirty="0"/>
              <a:t>3</a:t>
            </a:r>
          </a:p>
        </p:txBody>
      </p:sp>
      <p:pic>
        <p:nvPicPr>
          <p:cNvPr id="3072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94778" y="1618161"/>
            <a:ext cx="2411016" cy="3214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30725" name="Rectangle 5"/>
          <p:cNvSpPr>
            <a:spLocks/>
          </p:cNvSpPr>
          <p:nvPr/>
        </p:nvSpPr>
        <p:spPr bwMode="auto">
          <a:xfrm>
            <a:off x="5915407" y="7763965"/>
            <a:ext cx="8722124" cy="446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defTabSz="1097280"/>
            <a:r>
              <a:rPr lang="en-US" sz="1600" dirty="0">
                <a:solidFill>
                  <a:srgbClr val="4D4D4D"/>
                </a:solidFill>
                <a:latin typeface="Arial" charset="0"/>
              </a:rPr>
              <a:t>Images used under the Wikipedia Creative Commons license.  </a:t>
            </a:r>
            <a:r>
              <a:rPr lang="en-US" sz="1600" i="1" u="sng" dirty="0">
                <a:solidFill>
                  <a:srgbClr val="4D4D4D"/>
                </a:solidFill>
                <a:latin typeface="Arial" charset="0"/>
                <a:hlinkClick r:id="rId4"/>
              </a:rPr>
              <a:t>http://www.wikipedia.com</a:t>
            </a:r>
            <a:endParaRPr lang="en-US" sz="1600" i="1" u="sng" dirty="0">
              <a:solidFill>
                <a:srgbClr val="4D4D4D"/>
              </a:solidFill>
              <a:latin typeface="Arial" charset="0"/>
            </a:endParaRPr>
          </a:p>
        </p:txBody>
      </p:sp>
      <p:pic>
        <p:nvPicPr>
          <p:cNvPr id="8" name="Picture 7"/>
          <p:cNvPicPr>
            <a:picLocks noChangeAspect="1"/>
          </p:cNvPicPr>
          <p:nvPr/>
        </p:nvPicPr>
        <p:blipFill>
          <a:blip r:embed="rId5"/>
          <a:stretch>
            <a:fillRect/>
          </a:stretch>
        </p:blipFill>
        <p:spPr>
          <a:xfrm>
            <a:off x="9083676" y="1404324"/>
            <a:ext cx="3107255" cy="3642360"/>
          </a:xfrm>
          <a:prstGeom prst="rect">
            <a:avLst/>
          </a:prstGeom>
        </p:spPr>
      </p:pic>
    </p:spTree>
    <p:extLst>
      <p:ext uri="{BB962C8B-B14F-4D97-AF65-F5344CB8AC3E}">
        <p14:creationId xmlns:p14="http://schemas.microsoft.com/office/powerpoint/2010/main" val="764964883"/>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solidFill>
                  <a:srgbClr val="4C4C4C"/>
                </a:solidFill>
                <a:latin typeface="BentonSans Book" charset="0"/>
              </a:rPr>
              <a:t>Visual Perception</a:t>
            </a:r>
            <a:endParaRPr lang="en-US" dirty="0"/>
          </a:p>
        </p:txBody>
      </p:sp>
      <p:pic>
        <p:nvPicPr>
          <p:cNvPr id="3" name="Picture 4" descr="https://cdn2.iconfinder.com/data/icons/windows-8-metro-style/512/glasse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27817" y="3197023"/>
            <a:ext cx="2834640" cy="28346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cdns2.freepik.com/free-photo/_318-56719.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476415" y="442933"/>
            <a:ext cx="3474726" cy="34747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551321" y="1436085"/>
            <a:ext cx="4114800" cy="1717393"/>
          </a:xfrm>
          <a:prstGeom prst="rect">
            <a:avLst/>
          </a:prstGeom>
          <a:noFill/>
        </p:spPr>
        <p:txBody>
          <a:bodyPr wrap="square" rtlCol="0">
            <a:spAutoFit/>
          </a:bodyPr>
          <a:lstStyle/>
          <a:p>
            <a:r>
              <a:rPr lang="en-US" sz="4320" dirty="0">
                <a:solidFill>
                  <a:srgbClr val="4D4D4D"/>
                </a:solidFill>
                <a:latin typeface="Merriweather Heavy Italic"/>
              </a:rPr>
              <a:t>“I See”</a:t>
            </a:r>
          </a:p>
          <a:p>
            <a:endParaRPr lang="en-US" sz="1920" dirty="0">
              <a:solidFill>
                <a:srgbClr val="4D4D4D"/>
              </a:solidFill>
              <a:latin typeface="Merriweather Heavy Italic"/>
            </a:endParaRPr>
          </a:p>
          <a:p>
            <a:r>
              <a:rPr lang="en-US" sz="4320" dirty="0">
                <a:solidFill>
                  <a:srgbClr val="4D4D4D"/>
                </a:solidFill>
                <a:latin typeface="Merriweather Heavy Italic"/>
              </a:rPr>
              <a:t>    “Show me”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idx="4294967295"/>
          </p:nvPr>
        </p:nvSpPr>
        <p:spPr>
          <a:xfrm>
            <a:off x="4036219" y="2959100"/>
            <a:ext cx="6557963" cy="1744663"/>
          </a:xfrm>
          <a:prstGeom prst="rect">
            <a:avLst/>
          </a:prstGeom>
        </p:spPr>
        <p:txBody>
          <a:bodyPr>
            <a:normAutofit/>
          </a:bodyPr>
          <a:lstStyle/>
          <a:p>
            <a:pPr algn="ctr"/>
            <a:r>
              <a:rPr lang="en-US" sz="7000" b="1" dirty="0">
                <a:solidFill>
                  <a:schemeClr val="tx1">
                    <a:lumMod val="75000"/>
                  </a:schemeClr>
                </a:solidFill>
              </a:rPr>
              <a:t>Optional Video</a:t>
            </a:r>
            <a:br>
              <a:rPr lang="en-US" sz="7000" b="1" dirty="0">
                <a:solidFill>
                  <a:schemeClr val="tx1">
                    <a:lumMod val="75000"/>
                  </a:schemeClr>
                </a:solidFill>
              </a:rPr>
            </a:br>
            <a:r>
              <a:rPr lang="en-US" sz="7000" b="1" dirty="0">
                <a:solidFill>
                  <a:schemeClr val="tx1">
                    <a:lumMod val="75000"/>
                  </a:schemeClr>
                </a:solidFill>
              </a:rPr>
              <a:t>Brain Games</a:t>
            </a:r>
            <a:endParaRPr lang="uk-UA" sz="7000" b="1" dirty="0">
              <a:solidFill>
                <a:schemeClr val="tx1">
                  <a:lumMod val="75000"/>
                </a:schemeClr>
              </a:solidFill>
            </a:endParaRPr>
          </a:p>
        </p:txBody>
      </p:sp>
    </p:spTree>
    <p:extLst>
      <p:ext uri="{BB962C8B-B14F-4D97-AF65-F5344CB8AC3E}">
        <p14:creationId xmlns:p14="http://schemas.microsoft.com/office/powerpoint/2010/main" val="36941548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23838"/>
            <a:ext cx="10972800" cy="7628708"/>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9320" y="1340219"/>
            <a:ext cx="2651760" cy="1731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28800" y="7752546"/>
            <a:ext cx="10972800" cy="477054"/>
          </a:xfrm>
          <a:prstGeom prst="rect">
            <a:avLst/>
          </a:prstGeom>
          <a:noFill/>
        </p:spPr>
        <p:txBody>
          <a:bodyPr wrap="square" rtlCol="0">
            <a:spAutoFit/>
          </a:bodyPr>
          <a:lstStyle/>
          <a:p>
            <a:pPr algn="ctr"/>
            <a:r>
              <a:rPr lang="en-US" sz="2500" b="1" dirty="0">
                <a:solidFill>
                  <a:srgbClr val="4D4D4D"/>
                </a:solidFill>
                <a:latin typeface="+mn-lt"/>
              </a:rPr>
              <a:t>Used by Permission of Dr. Beau Lotto (www.LottoLab.org)</a:t>
            </a:r>
          </a:p>
        </p:txBody>
      </p:sp>
    </p:spTree>
    <p:extLst>
      <p:ext uri="{BB962C8B-B14F-4D97-AF65-F5344CB8AC3E}">
        <p14:creationId xmlns:p14="http://schemas.microsoft.com/office/powerpoint/2010/main" val="186377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38748 0.07272 L 0.00955 0.00366 " pathEditMode="relative" rAng="0" ptsTypes="AA">
                                      <p:cBhvr>
                                        <p:cTn id="6" dur="3000" spd="-100000" fill="hold"/>
                                        <p:tgtEl>
                                          <p:spTgt spid="1026"/>
                                        </p:tgtEl>
                                        <p:attrNameLst>
                                          <p:attrName>ppt_x</p:attrName>
                                          <p:attrName>ppt_y</p:attrName>
                                        </p:attrNameLst>
                                      </p:cBhvr>
                                      <p:rCtr x="19846" y="-345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9475 0.06154 L -0.01975 0.42824 " pathEditMode="relative" rAng="0" ptsTypes="AA">
                                      <p:cBhvr>
                                        <p:cTn id="10" dur="3000" fill="hold"/>
                                        <p:tgtEl>
                                          <p:spTgt spid="1026"/>
                                        </p:tgtEl>
                                        <p:attrNameLst>
                                          <p:attrName>ppt_x</p:attrName>
                                          <p:attrName>ppt_y</p:attrName>
                                        </p:attrNameLst>
                                      </p:cBhvr>
                                      <p:rCtr x="19781" y="1878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1974 0.42824 L 0.33746 0.20062 " pathEditMode="relative" rAng="0" ptsTypes="AA">
                                      <p:cBhvr>
                                        <p:cTn id="14" dur="3000" fill="hold"/>
                                        <p:tgtEl>
                                          <p:spTgt spid="1026"/>
                                        </p:tgtEl>
                                        <p:attrNameLst>
                                          <p:attrName>ppt_x</p:attrName>
                                          <p:attrName>ppt_y</p:attrName>
                                        </p:attrNameLst>
                                      </p:cBhvr>
                                      <p:rCtr x="17003" y="-10995"/>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33746 0.20062 L 0.0026 0.20737 " pathEditMode="relative" rAng="0" ptsTypes="AA">
                                      <p:cBhvr>
                                        <p:cTn id="18" dur="2000" fill="hold"/>
                                        <p:tgtEl>
                                          <p:spTgt spid="1026"/>
                                        </p:tgtEl>
                                        <p:attrNameLst>
                                          <p:attrName>ppt_x</p:attrName>
                                          <p:attrName>ppt_y</p:attrName>
                                        </p:attrNameLst>
                                      </p:cBhvr>
                                      <p:rCtr x="-16743" y="3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gradFill>
          <a:gsLst>
            <a:gs pos="68000">
              <a:srgbClr val="646699"/>
            </a:gs>
            <a:gs pos="50000">
              <a:srgbClr val="81807E"/>
            </a:gs>
            <a:gs pos="37000">
              <a:srgbClr val="9E9E60"/>
            </a:gs>
            <a:gs pos="26000">
              <a:srgbClr val="C9C836"/>
            </a:gs>
            <a:gs pos="0">
              <a:srgbClr val="F5F36F"/>
            </a:gs>
            <a:gs pos="100000">
              <a:srgbClr val="1616EA"/>
            </a:gs>
          </a:gsLst>
          <a:lin ang="5400000" scaled="1"/>
        </a:gradFill>
        <a:effectLst/>
      </p:bgPr>
    </p:bg>
    <p:spTree>
      <p:nvGrpSpPr>
        <p:cNvPr id="1" name=""/>
        <p:cNvGrpSpPr/>
        <p:nvPr/>
      </p:nvGrpSpPr>
      <p:grpSpPr>
        <a:xfrm>
          <a:off x="0" y="0"/>
          <a:ext cx="0" cy="0"/>
          <a:chOff x="0" y="0"/>
          <a:chExt cx="0" cy="0"/>
        </a:xfrm>
      </p:grpSpPr>
      <p:sp>
        <p:nvSpPr>
          <p:cNvPr id="14" name="Rectangle 13"/>
          <p:cNvSpPr/>
          <p:nvPr/>
        </p:nvSpPr>
        <p:spPr>
          <a:xfrm>
            <a:off x="4332454" y="680010"/>
            <a:ext cx="6042767" cy="2326791"/>
          </a:xfrm>
          <a:prstGeom prst="rect">
            <a:avLst/>
          </a:prstGeom>
          <a:noFill/>
        </p:spPr>
        <p:txBody>
          <a:bodyPr wrap="square" lIns="109728" tIns="54864" rIns="109728" bIns="54864">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400" b="1" i="0" u="none" strike="noStrike" kern="1200" cap="none" spc="60" normalizeH="0" baseline="0" noProof="0" dirty="0">
                <a:ln w="0">
                  <a:solidFill>
                    <a:srgbClr val="000000">
                      <a:lumMod val="50000"/>
                      <a:lumOff val="50000"/>
                    </a:srgbClr>
                  </a:solidFill>
                </a:ln>
                <a:gradFill>
                  <a:gsLst>
                    <a:gs pos="100000">
                      <a:srgbClr val="646699"/>
                    </a:gs>
                    <a:gs pos="50000">
                      <a:srgbClr val="81807E"/>
                    </a:gs>
                    <a:gs pos="37000">
                      <a:srgbClr val="9E9E60"/>
                    </a:gs>
                    <a:gs pos="0">
                      <a:srgbClr val="C9C836"/>
                    </a:gs>
                  </a:gsLst>
                  <a:lin ang="5400000" scaled="1"/>
                </a:gradFill>
                <a:effectLst/>
                <a:uLnTx/>
                <a:uFillTx/>
                <a:latin typeface="Calibri"/>
                <a:ea typeface="ＭＳ Ｐゴシック" charset="0"/>
                <a:cs typeface="+mn-cs"/>
              </a:rPr>
              <a:t>DATA</a:t>
            </a:r>
          </a:p>
        </p:txBody>
      </p:sp>
      <p:sp>
        <p:nvSpPr>
          <p:cNvPr id="20" name="Rectangle 19"/>
          <p:cNvSpPr/>
          <p:nvPr/>
        </p:nvSpPr>
        <p:spPr>
          <a:xfrm>
            <a:off x="4329877" y="4726555"/>
            <a:ext cx="6042767" cy="2326791"/>
          </a:xfrm>
          <a:prstGeom prst="rect">
            <a:avLst/>
          </a:prstGeom>
          <a:noFill/>
        </p:spPr>
        <p:txBody>
          <a:bodyPr wrap="square" lIns="109728" tIns="54864" rIns="109728" bIns="54864">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4400" b="1" i="0" u="none" strike="noStrike" kern="1200" cap="none" spc="60" normalizeH="0" baseline="0" noProof="0" dirty="0">
                <a:ln w="0">
                  <a:solidFill>
                    <a:srgbClr val="000000">
                      <a:lumMod val="50000"/>
                      <a:lumOff val="50000"/>
                    </a:srgbClr>
                  </a:solidFill>
                </a:ln>
                <a:gradFill>
                  <a:gsLst>
                    <a:gs pos="100000">
                      <a:srgbClr val="646699"/>
                    </a:gs>
                    <a:gs pos="50000">
                      <a:srgbClr val="81807E"/>
                    </a:gs>
                    <a:gs pos="37000">
                      <a:srgbClr val="9E9E60"/>
                    </a:gs>
                    <a:gs pos="0">
                      <a:srgbClr val="C9C836"/>
                    </a:gs>
                  </a:gsLst>
                  <a:lin ang="5400000" scaled="1"/>
                </a:gradFill>
                <a:effectLst/>
                <a:uLnTx/>
                <a:uFillTx/>
                <a:latin typeface="Calibri"/>
                <a:ea typeface="ＭＳ Ｐゴシック" charset="0"/>
                <a:cs typeface="+mn-cs"/>
              </a:rPr>
              <a:t>DATA</a:t>
            </a:r>
          </a:p>
        </p:txBody>
      </p:sp>
    </p:spTree>
    <p:extLst>
      <p:ext uri="{BB962C8B-B14F-4D97-AF65-F5344CB8AC3E}">
        <p14:creationId xmlns:p14="http://schemas.microsoft.com/office/powerpoint/2010/main" val="230738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22222E-6 -2.59259E-6 L -0.00121 0.48195 " pathEditMode="relative" rAng="0" ptsTypes="AA">
                                      <p:cBhvr>
                                        <p:cTn id="10" dur="5000" fill="hold"/>
                                        <p:tgtEl>
                                          <p:spTgt spid="14"/>
                                        </p:tgtEl>
                                        <p:attrNameLst>
                                          <p:attrName>ppt_x</p:attrName>
                                          <p:attrName>ppt_y</p:attrName>
                                        </p:attrNameLst>
                                      </p:cBhvr>
                                      <p:rCtr x="-69" y="2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32454" y="680010"/>
            <a:ext cx="6042767" cy="2326791"/>
          </a:xfrm>
          <a:prstGeom prst="rect">
            <a:avLst/>
          </a:prstGeom>
          <a:noFill/>
        </p:spPr>
        <p:txBody>
          <a:bodyPr wrap="square" lIns="109728" tIns="54864" rIns="109728" bIns="54864">
            <a:spAutoFit/>
          </a:bodyPr>
          <a:lstStyle/>
          <a:p>
            <a:pPr algn="ctr" defTabSz="1097280" fontAlgn="auto">
              <a:spcBef>
                <a:spcPts val="0"/>
              </a:spcBef>
              <a:spcAft>
                <a:spcPts val="0"/>
              </a:spcAft>
            </a:pPr>
            <a:r>
              <a:rPr lang="en-US" sz="14400" b="1" spc="60" dirty="0">
                <a:ln w="0">
                  <a:solidFill>
                    <a:prstClr val="black">
                      <a:lumMod val="50000"/>
                      <a:lumOff val="50000"/>
                    </a:prstClr>
                  </a:solidFill>
                </a:ln>
                <a:gradFill>
                  <a:gsLst>
                    <a:gs pos="100000">
                      <a:srgbClr val="646699"/>
                    </a:gs>
                    <a:gs pos="50000">
                      <a:srgbClr val="81807E"/>
                    </a:gs>
                    <a:gs pos="37000">
                      <a:srgbClr val="9E9E60"/>
                    </a:gs>
                    <a:gs pos="0">
                      <a:srgbClr val="C9C836"/>
                    </a:gs>
                  </a:gsLst>
                  <a:lin ang="5400000" scaled="1"/>
                </a:gradFill>
                <a:latin typeface="Calibri"/>
                <a:ea typeface="+mn-ea"/>
                <a:cs typeface="+mn-cs"/>
              </a:rPr>
              <a:t>DATA</a:t>
            </a:r>
          </a:p>
        </p:txBody>
      </p:sp>
      <p:sp>
        <p:nvSpPr>
          <p:cNvPr id="20" name="Rectangle 19"/>
          <p:cNvSpPr/>
          <p:nvPr/>
        </p:nvSpPr>
        <p:spPr>
          <a:xfrm>
            <a:off x="4329877" y="4726555"/>
            <a:ext cx="6042767" cy="2326791"/>
          </a:xfrm>
          <a:prstGeom prst="rect">
            <a:avLst/>
          </a:prstGeom>
          <a:noFill/>
        </p:spPr>
        <p:txBody>
          <a:bodyPr wrap="square" lIns="109728" tIns="54864" rIns="109728" bIns="54864">
            <a:spAutoFit/>
          </a:bodyPr>
          <a:lstStyle/>
          <a:p>
            <a:pPr algn="ctr" defTabSz="1097280" fontAlgn="auto">
              <a:spcBef>
                <a:spcPts val="0"/>
              </a:spcBef>
              <a:spcAft>
                <a:spcPts val="0"/>
              </a:spcAft>
            </a:pPr>
            <a:r>
              <a:rPr lang="en-US" sz="14400" b="1" spc="60" dirty="0">
                <a:ln w="0">
                  <a:solidFill>
                    <a:prstClr val="black">
                      <a:lumMod val="50000"/>
                      <a:lumOff val="50000"/>
                    </a:prstClr>
                  </a:solidFill>
                </a:ln>
                <a:gradFill>
                  <a:gsLst>
                    <a:gs pos="100000">
                      <a:srgbClr val="646699"/>
                    </a:gs>
                    <a:gs pos="50000">
                      <a:srgbClr val="81807E"/>
                    </a:gs>
                    <a:gs pos="37000">
                      <a:srgbClr val="9E9E60"/>
                    </a:gs>
                    <a:gs pos="0">
                      <a:srgbClr val="C9C836"/>
                    </a:gs>
                  </a:gsLst>
                  <a:lin ang="5400000" scaled="1"/>
                </a:gradFill>
                <a:latin typeface="Calibri"/>
                <a:ea typeface="+mn-ea"/>
                <a:cs typeface="+mn-cs"/>
              </a:rPr>
              <a:t>DATA</a:t>
            </a:r>
          </a:p>
        </p:txBody>
      </p:sp>
    </p:spTree>
    <p:extLst>
      <p:ext uri="{BB962C8B-B14F-4D97-AF65-F5344CB8AC3E}">
        <p14:creationId xmlns:p14="http://schemas.microsoft.com/office/powerpoint/2010/main" val="38549036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4" name="Rectangle 3"/>
          <p:cNvSpPr/>
          <p:nvPr/>
        </p:nvSpPr>
        <p:spPr>
          <a:xfrm>
            <a:off x="0" y="1"/>
            <a:ext cx="14630400" cy="356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 name="Rectangle 4"/>
          <p:cNvSpPr/>
          <p:nvPr/>
        </p:nvSpPr>
        <p:spPr>
          <a:xfrm>
            <a:off x="0" y="4663439"/>
            <a:ext cx="14630400" cy="3566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Tree>
    <p:extLst>
      <p:ext uri="{BB962C8B-B14F-4D97-AF65-F5344CB8AC3E}">
        <p14:creationId xmlns:p14="http://schemas.microsoft.com/office/powerpoint/2010/main" val="315272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ppt_x"/>
                                          </p:val>
                                        </p:tav>
                                        <p:tav tm="100000">
                                          <p:val>
                                            <p:strVal val="#ppt_x"/>
                                          </p:val>
                                        </p:tav>
                                      </p:tavLst>
                                    </p:anim>
                                    <p:anim calcmode="lin" valueType="num">
                                      <p:cBhvr additive="base">
                                        <p:cTn id="8" dur="3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0" fill="hold"/>
                                        <p:tgtEl>
                                          <p:spTgt spid="4"/>
                                        </p:tgtEl>
                                        <p:attrNameLst>
                                          <p:attrName>ppt_x</p:attrName>
                                        </p:attrNameLst>
                                      </p:cBhvr>
                                      <p:tavLst>
                                        <p:tav tm="0">
                                          <p:val>
                                            <p:strVal val="#ppt_x"/>
                                          </p:val>
                                        </p:tav>
                                        <p:tav tm="100000">
                                          <p:val>
                                            <p:strVal val="#ppt_x"/>
                                          </p:val>
                                        </p:tav>
                                      </p:tavLst>
                                    </p:anim>
                                    <p:anim calcmode="lin" valueType="num">
                                      <p:cBhvr additive="base">
                                        <p:cTn id="12" dur="3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1828800" y="457200"/>
            <a:ext cx="10972801" cy="7315200"/>
          </a:xfrm>
          <a:prstGeom prst="rect">
            <a:avLst/>
          </a:prstGeom>
          <a:ln>
            <a:noFill/>
          </a:ln>
        </p:spPr>
      </p:pic>
      <p:sp>
        <p:nvSpPr>
          <p:cNvPr id="3" name="Rectangle 2"/>
          <p:cNvSpPr/>
          <p:nvPr/>
        </p:nvSpPr>
        <p:spPr>
          <a:xfrm>
            <a:off x="9875521" y="457200"/>
            <a:ext cx="365760" cy="7315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 name="Rectangle 3"/>
          <p:cNvSpPr/>
          <p:nvPr/>
        </p:nvSpPr>
        <p:spPr>
          <a:xfrm>
            <a:off x="4248448" y="457200"/>
            <a:ext cx="365760" cy="73152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Tree>
    <p:extLst>
      <p:ext uri="{BB962C8B-B14F-4D97-AF65-F5344CB8AC3E}">
        <p14:creationId xmlns:p14="http://schemas.microsoft.com/office/powerpoint/2010/main" val="265415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00195 0 L -0.19032 0.00077 " pathEditMode="relative" rAng="0" ptsTypes="AA">
                                      <p:cBhvr>
                                        <p:cTn id="6" dur="2000" fill="hold"/>
                                        <p:tgtEl>
                                          <p:spTgt spid="4"/>
                                        </p:tgtEl>
                                        <p:attrNameLst>
                                          <p:attrName>ppt_x</p:attrName>
                                          <p:attrName>ppt_y</p:attrName>
                                        </p:attrNameLst>
                                      </p:cBhvr>
                                      <p:rCtr x="-9418" y="39"/>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11022E-16 0.00174 L 0.19998 0.00077 " pathEditMode="relative" rAng="0" ptsTypes="AA">
                                      <p:cBhvr>
                                        <p:cTn id="10" dur="2000" fill="hold"/>
                                        <p:tgtEl>
                                          <p:spTgt spid="3"/>
                                        </p:tgtEl>
                                        <p:attrNameLst>
                                          <p:attrName>ppt_x</p:attrName>
                                          <p:attrName>ppt_y</p:attrName>
                                        </p:attrNameLst>
                                      </p:cBhvr>
                                      <p:rCtr x="9993" y="-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799" y="180969"/>
            <a:ext cx="10537370" cy="8056349"/>
          </a:xfrm>
          <a:prstGeom prst="rect">
            <a:avLst/>
          </a:prstGeom>
        </p:spPr>
      </p:pic>
    </p:spTree>
    <p:extLst>
      <p:ext uri="{BB962C8B-B14F-4D97-AF65-F5344CB8AC3E}">
        <p14:creationId xmlns:p14="http://schemas.microsoft.com/office/powerpoint/2010/main" val="32643857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09524" y="0"/>
            <a:ext cx="6172200" cy="8389856"/>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509524" y="0"/>
            <a:ext cx="6172200" cy="8408709"/>
          </a:xfrm>
          <a:prstGeom prst="rect">
            <a:avLst/>
          </a:prstGeom>
        </p:spPr>
      </p:pic>
    </p:spTree>
    <p:extLst>
      <p:ext uri="{BB962C8B-B14F-4D97-AF65-F5344CB8AC3E}">
        <p14:creationId xmlns:p14="http://schemas.microsoft.com/office/powerpoint/2010/main" val="310895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5321" y="180969"/>
            <a:ext cx="10084326" cy="8056349"/>
          </a:xfrm>
          <a:prstGeom prst="rect">
            <a:avLst/>
          </a:prstGeom>
        </p:spPr>
      </p:pic>
    </p:spTree>
    <p:extLst>
      <p:ext uri="{BB962C8B-B14F-4D97-AF65-F5344CB8AC3E}">
        <p14:creationId xmlns:p14="http://schemas.microsoft.com/office/powerpoint/2010/main" val="3189089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38967" y="180969"/>
            <a:ext cx="5917034" cy="8056349"/>
          </a:xfrm>
          <a:prstGeom prst="rect">
            <a:avLst/>
          </a:prstGeom>
        </p:spPr>
      </p:pic>
    </p:spTree>
    <p:extLst>
      <p:ext uri="{BB962C8B-B14F-4D97-AF65-F5344CB8AC3E}">
        <p14:creationId xmlns:p14="http://schemas.microsoft.com/office/powerpoint/2010/main" val="6102020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0480" y="341726"/>
            <a:ext cx="7863840" cy="7796435"/>
          </a:xfrm>
          <a:prstGeom prst="rect">
            <a:avLst/>
          </a:prstGeom>
        </p:spPr>
      </p:pic>
    </p:spTree>
    <p:extLst>
      <p:ext uri="{BB962C8B-B14F-4D97-AF65-F5344CB8AC3E}">
        <p14:creationId xmlns:p14="http://schemas.microsoft.com/office/powerpoint/2010/main" val="27327493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722" y="123245"/>
            <a:ext cx="7607078" cy="7315200"/>
          </a:xfrm>
          <a:prstGeom prst="rect">
            <a:avLst/>
          </a:prstGeom>
        </p:spPr>
      </p:pic>
      <p:cxnSp>
        <p:nvCxnSpPr>
          <p:cNvPr id="4" name="Straight Connector 3"/>
          <p:cNvCxnSpPr/>
          <p:nvPr/>
        </p:nvCxnSpPr>
        <p:spPr>
          <a:xfrm flipH="1">
            <a:off x="2641600" y="3474720"/>
            <a:ext cx="10160" cy="3653942"/>
          </a:xfrm>
          <a:prstGeom prst="line">
            <a:avLst/>
          </a:prstGeom>
          <a:ln w="127000">
            <a:solidFill>
              <a:srgbClr val="577EC9"/>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1887200" y="3474720"/>
            <a:ext cx="0" cy="3653942"/>
          </a:xfrm>
          <a:prstGeom prst="line">
            <a:avLst/>
          </a:prstGeom>
          <a:ln w="127000">
            <a:solidFill>
              <a:srgbClr val="577EC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5669280" y="7040880"/>
            <a:ext cx="2877101" cy="0"/>
          </a:xfrm>
          <a:prstGeom prst="line">
            <a:avLst/>
          </a:prstGeom>
          <a:ln w="203200">
            <a:solidFill>
              <a:srgbClr val="577EC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669280" y="3566160"/>
            <a:ext cx="2877101" cy="0"/>
          </a:xfrm>
          <a:prstGeom prst="line">
            <a:avLst/>
          </a:prstGeom>
          <a:ln w="203200">
            <a:solidFill>
              <a:srgbClr val="577EC9"/>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28800" y="7841802"/>
            <a:ext cx="10972800" cy="387798"/>
          </a:xfrm>
          <a:prstGeom prst="rect">
            <a:avLst/>
          </a:prstGeom>
          <a:noFill/>
        </p:spPr>
        <p:txBody>
          <a:bodyPr wrap="square" rtlCol="0">
            <a:spAutoFit/>
          </a:bodyPr>
          <a:lstStyle/>
          <a:p>
            <a:pPr algn="ctr" defTabSz="1097280"/>
            <a:r>
              <a:rPr lang="en-US" sz="1920" dirty="0">
                <a:solidFill>
                  <a:srgbClr val="4D4D4D"/>
                </a:solidFill>
                <a:latin typeface="+mn-lt"/>
                <a:ea typeface="+mn-ea"/>
                <a:cs typeface="+mn-cs"/>
              </a:rPr>
              <a:t>Source: Wiki Commons (Lotus, Illinois Railroad Tracks)</a:t>
            </a:r>
          </a:p>
        </p:txBody>
      </p:sp>
    </p:spTree>
    <p:extLst>
      <p:ext uri="{BB962C8B-B14F-4D97-AF65-F5344CB8AC3E}">
        <p14:creationId xmlns:p14="http://schemas.microsoft.com/office/powerpoint/2010/main" val="359868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07639E-6 2.77778E-6 L 0.20627 -0.00212 " pathEditMode="relative" rAng="0" ptsTypes="AA">
                                      <p:cBhvr>
                                        <p:cTn id="12" dur="2000" fill="hold"/>
                                        <p:tgtEl>
                                          <p:spTgt spid="4"/>
                                        </p:tgtEl>
                                        <p:attrNameLst>
                                          <p:attrName>ppt_x</p:attrName>
                                          <p:attrName>ppt_y</p:attrName>
                                        </p:attrNameLst>
                                      </p:cBhvr>
                                      <p:rCtr x="10308" y="-116"/>
                                    </p:animMotion>
                                  </p:childTnLst>
                                </p:cTn>
                              </p:par>
                              <p:par>
                                <p:cTn id="13" presetID="42" presetClass="path" presetSubtype="0" accel="50000" decel="50000" fill="hold" nodeType="withEffect">
                                  <p:stCondLst>
                                    <p:cond delay="0"/>
                                  </p:stCondLst>
                                  <p:childTnLst>
                                    <p:animMotion origin="layout" path="M 0 2.77778E-6 L -0.2283 -0.00039 " pathEditMode="relative" rAng="0" ptsTypes="AA">
                                      <p:cBhvr>
                                        <p:cTn id="14" dur="2000" fill="hold"/>
                                        <p:tgtEl>
                                          <p:spTgt spid="7"/>
                                        </p:tgtEl>
                                        <p:attrNameLst>
                                          <p:attrName>ppt_x</p:attrName>
                                          <p:attrName>ppt_y</p:attrName>
                                        </p:attrNameLst>
                                      </p:cBhvr>
                                      <p:rCtr x="-11415" y="-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grpSp>
        <p:nvGrpSpPr>
          <p:cNvPr id="11" name="Group 10"/>
          <p:cNvGrpSpPr>
            <a:grpSpLocks noChangeAspect="1"/>
          </p:cNvGrpSpPr>
          <p:nvPr/>
        </p:nvGrpSpPr>
        <p:grpSpPr>
          <a:xfrm>
            <a:off x="3931920" y="874166"/>
            <a:ext cx="6675120" cy="6697066"/>
            <a:chOff x="1752600" y="728472"/>
            <a:chExt cx="5562600" cy="5580888"/>
          </a:xfrm>
        </p:grpSpPr>
        <p:sp>
          <p:nvSpPr>
            <p:cNvPr id="2" name="Oval 1"/>
            <p:cNvSpPr/>
            <p:nvPr/>
          </p:nvSpPr>
          <p:spPr>
            <a:xfrm>
              <a:off x="1752600" y="762000"/>
              <a:ext cx="1600200" cy="1600200"/>
            </a:xfrm>
            <a:prstGeom prst="ellipse">
              <a:avLst/>
            </a:prstGeom>
            <a:gradFill flip="none" rotWithShape="1">
              <a:gsLst>
                <a:gs pos="0">
                  <a:schemeClr val="accent4">
                    <a:lumMod val="0"/>
                    <a:lumOff val="100000"/>
                  </a:schemeClr>
                </a:gs>
                <a:gs pos="54000">
                  <a:srgbClr val="505050"/>
                </a:gs>
                <a:gs pos="25000">
                  <a:schemeClr val="bg1">
                    <a:lumMod val="65000"/>
                  </a:schemeClr>
                </a:gs>
                <a:gs pos="0">
                  <a:schemeClr val="bg1">
                    <a:lumMod val="85000"/>
                  </a:schemeClr>
                </a:gs>
                <a:gs pos="73000">
                  <a:schemeClr val="tx2">
                    <a:lumMod val="85000"/>
                    <a:lumOff val="15000"/>
                  </a:schemeClr>
                </a:gs>
                <a:gs pos="100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defRPr/>
              </a:pPr>
              <a:endParaRPr lang="en-US" sz="2160">
                <a:solidFill>
                  <a:srgbClr val="FFFFFF"/>
                </a:solidFill>
              </a:endParaRPr>
            </a:p>
          </p:txBody>
        </p:sp>
        <p:sp>
          <p:nvSpPr>
            <p:cNvPr id="3" name="Oval 2"/>
            <p:cNvSpPr/>
            <p:nvPr/>
          </p:nvSpPr>
          <p:spPr>
            <a:xfrm>
              <a:off x="1752600" y="2743200"/>
              <a:ext cx="1600200" cy="1600200"/>
            </a:xfrm>
            <a:prstGeom prst="ellipse">
              <a:avLst/>
            </a:prstGeom>
            <a:gradFill flip="none" rotWithShape="1">
              <a:gsLst>
                <a:gs pos="0">
                  <a:schemeClr val="accent4">
                    <a:lumMod val="0"/>
                    <a:lumOff val="100000"/>
                  </a:schemeClr>
                </a:gs>
                <a:gs pos="54000">
                  <a:srgbClr val="505050"/>
                </a:gs>
                <a:gs pos="25000">
                  <a:schemeClr val="bg1">
                    <a:lumMod val="65000"/>
                  </a:schemeClr>
                </a:gs>
                <a:gs pos="0">
                  <a:schemeClr val="bg1">
                    <a:lumMod val="85000"/>
                  </a:schemeClr>
                </a:gs>
                <a:gs pos="73000">
                  <a:schemeClr val="tx2">
                    <a:lumMod val="85000"/>
                    <a:lumOff val="15000"/>
                  </a:schemeClr>
                </a:gs>
                <a:gs pos="100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defRPr/>
              </a:pPr>
              <a:endParaRPr lang="en-US" sz="2160">
                <a:solidFill>
                  <a:srgbClr val="FFFFFF"/>
                </a:solidFill>
              </a:endParaRPr>
            </a:p>
          </p:txBody>
        </p:sp>
        <p:sp>
          <p:nvSpPr>
            <p:cNvPr id="4" name="Oval 3"/>
            <p:cNvSpPr/>
            <p:nvPr/>
          </p:nvSpPr>
          <p:spPr>
            <a:xfrm>
              <a:off x="1752600" y="4709160"/>
              <a:ext cx="1600200" cy="1600200"/>
            </a:xfrm>
            <a:prstGeom prst="ellipse">
              <a:avLst/>
            </a:prstGeom>
            <a:gradFill flip="none" rotWithShape="1">
              <a:gsLst>
                <a:gs pos="0">
                  <a:schemeClr val="accent4">
                    <a:lumMod val="0"/>
                    <a:lumOff val="100000"/>
                  </a:schemeClr>
                </a:gs>
                <a:gs pos="54000">
                  <a:srgbClr val="505050"/>
                </a:gs>
                <a:gs pos="25000">
                  <a:schemeClr val="bg1">
                    <a:lumMod val="65000"/>
                  </a:schemeClr>
                </a:gs>
                <a:gs pos="0">
                  <a:schemeClr val="bg1">
                    <a:lumMod val="85000"/>
                  </a:schemeClr>
                </a:gs>
                <a:gs pos="73000">
                  <a:schemeClr val="tx2">
                    <a:lumMod val="85000"/>
                    <a:lumOff val="15000"/>
                  </a:schemeClr>
                </a:gs>
                <a:gs pos="100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defRPr/>
              </a:pPr>
              <a:endParaRPr lang="en-US" sz="2160">
                <a:solidFill>
                  <a:srgbClr val="FFFFFF"/>
                </a:solidFill>
              </a:endParaRPr>
            </a:p>
          </p:txBody>
        </p:sp>
        <p:sp>
          <p:nvSpPr>
            <p:cNvPr id="5" name="Oval 4"/>
            <p:cNvSpPr/>
            <p:nvPr/>
          </p:nvSpPr>
          <p:spPr>
            <a:xfrm>
              <a:off x="3733800" y="2743200"/>
              <a:ext cx="1600200" cy="1600200"/>
            </a:xfrm>
            <a:prstGeom prst="ellipse">
              <a:avLst/>
            </a:prstGeom>
            <a:gradFill flip="none" rotWithShape="1">
              <a:gsLst>
                <a:gs pos="0">
                  <a:schemeClr val="accent4">
                    <a:lumMod val="0"/>
                    <a:lumOff val="100000"/>
                  </a:schemeClr>
                </a:gs>
                <a:gs pos="54000">
                  <a:srgbClr val="505050"/>
                </a:gs>
                <a:gs pos="25000">
                  <a:schemeClr val="bg1">
                    <a:lumMod val="65000"/>
                  </a:schemeClr>
                </a:gs>
                <a:gs pos="0">
                  <a:schemeClr val="bg1">
                    <a:lumMod val="85000"/>
                  </a:schemeClr>
                </a:gs>
                <a:gs pos="73000">
                  <a:schemeClr val="tx2">
                    <a:lumMod val="85000"/>
                    <a:lumOff val="15000"/>
                  </a:schemeClr>
                </a:gs>
                <a:gs pos="100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defRPr/>
              </a:pPr>
              <a:endParaRPr lang="en-US" sz="2160">
                <a:solidFill>
                  <a:srgbClr val="FFFFFF"/>
                </a:solidFill>
              </a:endParaRPr>
            </a:p>
          </p:txBody>
        </p:sp>
        <p:sp>
          <p:nvSpPr>
            <p:cNvPr id="6" name="Oval 5"/>
            <p:cNvSpPr/>
            <p:nvPr/>
          </p:nvSpPr>
          <p:spPr>
            <a:xfrm>
              <a:off x="5715000" y="728472"/>
              <a:ext cx="1600200" cy="1600200"/>
            </a:xfrm>
            <a:prstGeom prst="ellipse">
              <a:avLst/>
            </a:prstGeom>
            <a:gradFill flip="none" rotWithShape="1">
              <a:gsLst>
                <a:gs pos="0">
                  <a:schemeClr val="accent4">
                    <a:lumMod val="0"/>
                    <a:lumOff val="100000"/>
                  </a:schemeClr>
                </a:gs>
                <a:gs pos="54000">
                  <a:srgbClr val="505050"/>
                </a:gs>
                <a:gs pos="25000">
                  <a:schemeClr val="bg1">
                    <a:lumMod val="65000"/>
                  </a:schemeClr>
                </a:gs>
                <a:gs pos="0">
                  <a:schemeClr val="bg1">
                    <a:lumMod val="85000"/>
                  </a:schemeClr>
                </a:gs>
                <a:gs pos="73000">
                  <a:schemeClr val="tx2">
                    <a:lumMod val="85000"/>
                    <a:lumOff val="15000"/>
                  </a:schemeClr>
                </a:gs>
                <a:gs pos="100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defRPr/>
              </a:pPr>
              <a:endParaRPr lang="en-US" sz="2160">
                <a:solidFill>
                  <a:srgbClr val="FFFFFF"/>
                </a:solidFill>
              </a:endParaRPr>
            </a:p>
          </p:txBody>
        </p:sp>
        <p:sp>
          <p:nvSpPr>
            <p:cNvPr id="7" name="Oval 6"/>
            <p:cNvSpPr/>
            <p:nvPr/>
          </p:nvSpPr>
          <p:spPr>
            <a:xfrm>
              <a:off x="5715000" y="2709672"/>
              <a:ext cx="1600200" cy="1600200"/>
            </a:xfrm>
            <a:prstGeom prst="ellipse">
              <a:avLst/>
            </a:prstGeom>
            <a:gradFill flip="none" rotWithShape="1">
              <a:gsLst>
                <a:gs pos="0">
                  <a:schemeClr val="accent4">
                    <a:lumMod val="0"/>
                    <a:lumOff val="100000"/>
                  </a:schemeClr>
                </a:gs>
                <a:gs pos="54000">
                  <a:srgbClr val="505050"/>
                </a:gs>
                <a:gs pos="25000">
                  <a:schemeClr val="bg1">
                    <a:lumMod val="65000"/>
                  </a:schemeClr>
                </a:gs>
                <a:gs pos="0">
                  <a:schemeClr val="bg1">
                    <a:lumMod val="85000"/>
                  </a:schemeClr>
                </a:gs>
                <a:gs pos="73000">
                  <a:schemeClr val="tx2">
                    <a:lumMod val="85000"/>
                    <a:lumOff val="15000"/>
                  </a:schemeClr>
                </a:gs>
                <a:gs pos="100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defRPr/>
              </a:pPr>
              <a:endParaRPr lang="en-US" sz="2160">
                <a:solidFill>
                  <a:srgbClr val="FFFFFF"/>
                </a:solidFill>
              </a:endParaRPr>
            </a:p>
          </p:txBody>
        </p:sp>
        <p:sp>
          <p:nvSpPr>
            <p:cNvPr id="8" name="Oval 7"/>
            <p:cNvSpPr/>
            <p:nvPr/>
          </p:nvSpPr>
          <p:spPr>
            <a:xfrm>
              <a:off x="5715000" y="4675632"/>
              <a:ext cx="1600200" cy="1600200"/>
            </a:xfrm>
            <a:prstGeom prst="ellipse">
              <a:avLst/>
            </a:prstGeom>
            <a:gradFill flip="none" rotWithShape="1">
              <a:gsLst>
                <a:gs pos="0">
                  <a:schemeClr val="accent4">
                    <a:lumMod val="0"/>
                    <a:lumOff val="100000"/>
                  </a:schemeClr>
                </a:gs>
                <a:gs pos="54000">
                  <a:srgbClr val="505050"/>
                </a:gs>
                <a:gs pos="25000">
                  <a:schemeClr val="bg1">
                    <a:lumMod val="65000"/>
                  </a:schemeClr>
                </a:gs>
                <a:gs pos="0">
                  <a:schemeClr val="bg1">
                    <a:lumMod val="85000"/>
                  </a:schemeClr>
                </a:gs>
                <a:gs pos="73000">
                  <a:schemeClr val="tx2">
                    <a:lumMod val="85000"/>
                    <a:lumOff val="15000"/>
                  </a:schemeClr>
                </a:gs>
                <a:gs pos="100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defRPr/>
              </a:pPr>
              <a:endParaRPr lang="en-US" sz="2160">
                <a:solidFill>
                  <a:srgbClr val="FFFFFF"/>
                </a:solidFill>
              </a:endParaRPr>
            </a:p>
          </p:txBody>
        </p:sp>
        <p:sp>
          <p:nvSpPr>
            <p:cNvPr id="9" name="Oval 8"/>
            <p:cNvSpPr/>
            <p:nvPr/>
          </p:nvSpPr>
          <p:spPr>
            <a:xfrm rot="10800000">
              <a:off x="3758184" y="728472"/>
              <a:ext cx="1600200" cy="1600200"/>
            </a:xfrm>
            <a:prstGeom prst="ellipse">
              <a:avLst/>
            </a:prstGeom>
            <a:gradFill flip="none" rotWithShape="1">
              <a:gsLst>
                <a:gs pos="0">
                  <a:schemeClr val="accent4">
                    <a:lumMod val="0"/>
                    <a:lumOff val="100000"/>
                  </a:schemeClr>
                </a:gs>
                <a:gs pos="54000">
                  <a:srgbClr val="505050"/>
                </a:gs>
                <a:gs pos="25000">
                  <a:schemeClr val="bg1">
                    <a:lumMod val="65000"/>
                  </a:schemeClr>
                </a:gs>
                <a:gs pos="0">
                  <a:schemeClr val="bg1">
                    <a:lumMod val="85000"/>
                  </a:schemeClr>
                </a:gs>
                <a:gs pos="73000">
                  <a:schemeClr val="tx2">
                    <a:lumMod val="85000"/>
                    <a:lumOff val="15000"/>
                  </a:schemeClr>
                </a:gs>
                <a:gs pos="100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defRPr/>
              </a:pPr>
              <a:endParaRPr lang="en-US" sz="2160">
                <a:solidFill>
                  <a:srgbClr val="FFFFFF"/>
                </a:solidFill>
              </a:endParaRPr>
            </a:p>
          </p:txBody>
        </p:sp>
        <p:sp>
          <p:nvSpPr>
            <p:cNvPr id="10" name="Oval 9"/>
            <p:cNvSpPr/>
            <p:nvPr/>
          </p:nvSpPr>
          <p:spPr>
            <a:xfrm rot="10800000">
              <a:off x="3764280" y="4675632"/>
              <a:ext cx="1600200" cy="1600200"/>
            </a:xfrm>
            <a:prstGeom prst="ellipse">
              <a:avLst/>
            </a:prstGeom>
            <a:gradFill flip="none" rotWithShape="1">
              <a:gsLst>
                <a:gs pos="0">
                  <a:schemeClr val="accent4">
                    <a:lumMod val="0"/>
                    <a:lumOff val="100000"/>
                  </a:schemeClr>
                </a:gs>
                <a:gs pos="54000">
                  <a:srgbClr val="505050"/>
                </a:gs>
                <a:gs pos="25000">
                  <a:schemeClr val="bg1">
                    <a:lumMod val="65000"/>
                  </a:schemeClr>
                </a:gs>
                <a:gs pos="0">
                  <a:schemeClr val="bg1">
                    <a:lumMod val="85000"/>
                  </a:schemeClr>
                </a:gs>
                <a:gs pos="73000">
                  <a:schemeClr val="tx2">
                    <a:lumMod val="85000"/>
                    <a:lumOff val="15000"/>
                  </a:schemeClr>
                </a:gs>
                <a:gs pos="100000">
                  <a:schemeClr val="tx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fontAlgn="auto">
                <a:spcBef>
                  <a:spcPts val="0"/>
                </a:spcBef>
                <a:spcAft>
                  <a:spcPts val="0"/>
                </a:spcAft>
                <a:defRPr/>
              </a:pPr>
              <a:endParaRPr lang="en-US" sz="2160">
                <a:solidFill>
                  <a:srgbClr val="FFFFFF"/>
                </a:solidFill>
              </a:endParaRPr>
            </a:p>
          </p:txBody>
        </p:sp>
      </p:grpSp>
    </p:spTree>
    <p:extLst>
      <p:ext uri="{BB962C8B-B14F-4D97-AF65-F5344CB8AC3E}">
        <p14:creationId xmlns:p14="http://schemas.microsoft.com/office/powerpoint/2010/main" val="416830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5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1920240" y="274321"/>
            <a:ext cx="10801884" cy="72237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28800" y="7680960"/>
            <a:ext cx="10972800" cy="387798"/>
          </a:xfrm>
          <a:prstGeom prst="rect">
            <a:avLst/>
          </a:prstGeom>
          <a:noFill/>
        </p:spPr>
        <p:txBody>
          <a:bodyPr wrap="square" rtlCol="0">
            <a:spAutoFit/>
          </a:bodyPr>
          <a:lstStyle/>
          <a:p>
            <a:pPr algn="ctr" defTabSz="1097280"/>
            <a:r>
              <a:rPr lang="en-US" sz="1920" dirty="0">
                <a:solidFill>
                  <a:srgbClr val="4D4D4D"/>
                </a:solidFill>
                <a:latin typeface="+mn-lt"/>
                <a:ea typeface="+mn-ea"/>
                <a:cs typeface="+mn-cs"/>
              </a:rPr>
              <a:t>Source: Wikipedia (from the Lunar and Planetary Institute: http://www.lpi.usra.edu)</a:t>
            </a:r>
          </a:p>
        </p:txBody>
      </p:sp>
    </p:spTree>
    <p:extLst>
      <p:ext uri="{BB962C8B-B14F-4D97-AF65-F5344CB8AC3E}">
        <p14:creationId xmlns:p14="http://schemas.microsoft.com/office/powerpoint/2010/main" val="225936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4000" fill="hold"/>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828800" y="274321"/>
            <a:ext cx="10972800" cy="938719"/>
          </a:xfrm>
          <a:prstGeom prst="rect">
            <a:avLst/>
          </a:prstGeom>
          <a:noFill/>
        </p:spPr>
        <p:txBody>
          <a:bodyPr wrap="square" rtlCol="0">
            <a:spAutoFit/>
          </a:bodyPr>
          <a:lstStyle/>
          <a:p>
            <a:pPr algn="ctr" defTabSz="1097280"/>
            <a:r>
              <a:rPr lang="en-US" sz="5500" b="1" dirty="0">
                <a:solidFill>
                  <a:srgbClr val="4D4D4D"/>
                </a:solidFill>
                <a:latin typeface="+mj-lt"/>
                <a:ea typeface="+mn-ea"/>
                <a:cs typeface="+mn-cs"/>
              </a:rPr>
              <a:t>The Moiré effect</a:t>
            </a:r>
            <a:endParaRPr lang="en-US" sz="5500" dirty="0">
              <a:solidFill>
                <a:srgbClr val="4D4D4D"/>
              </a:solidFill>
              <a:latin typeface="+mj-lt"/>
              <a:ea typeface="+mn-ea"/>
              <a:cs typeface="+mn-cs"/>
            </a:endParaRPr>
          </a:p>
        </p:txBody>
      </p:sp>
      <p:grpSp>
        <p:nvGrpSpPr>
          <p:cNvPr id="167" name="Group 166"/>
          <p:cNvGrpSpPr>
            <a:grpSpLocks noChangeAspect="1"/>
          </p:cNvGrpSpPr>
          <p:nvPr/>
        </p:nvGrpSpPr>
        <p:grpSpPr>
          <a:xfrm>
            <a:off x="2880361" y="1463040"/>
            <a:ext cx="8869679" cy="6299959"/>
            <a:chOff x="457200" y="533400"/>
            <a:chExt cx="8153400" cy="5791200"/>
          </a:xfrm>
        </p:grpSpPr>
        <p:sp>
          <p:nvSpPr>
            <p:cNvPr id="168" name="Rectangle 167"/>
            <p:cNvSpPr/>
            <p:nvPr/>
          </p:nvSpPr>
          <p:spPr>
            <a:xfrm>
              <a:off x="457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69" name="Rectangle 168"/>
            <p:cNvSpPr/>
            <p:nvPr/>
          </p:nvSpPr>
          <p:spPr>
            <a:xfrm>
              <a:off x="609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0" name="Rectangle 169"/>
            <p:cNvSpPr/>
            <p:nvPr/>
          </p:nvSpPr>
          <p:spPr>
            <a:xfrm>
              <a:off x="762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1" name="Rectangle 170"/>
            <p:cNvSpPr/>
            <p:nvPr/>
          </p:nvSpPr>
          <p:spPr>
            <a:xfrm>
              <a:off x="914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2" name="Rectangle 171"/>
            <p:cNvSpPr/>
            <p:nvPr/>
          </p:nvSpPr>
          <p:spPr>
            <a:xfrm>
              <a:off x="1066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3" name="Rectangle 172"/>
            <p:cNvSpPr/>
            <p:nvPr/>
          </p:nvSpPr>
          <p:spPr>
            <a:xfrm>
              <a:off x="1219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4" name="Rectangle 173"/>
            <p:cNvSpPr/>
            <p:nvPr/>
          </p:nvSpPr>
          <p:spPr>
            <a:xfrm>
              <a:off x="1371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5" name="Rectangle 174"/>
            <p:cNvSpPr/>
            <p:nvPr/>
          </p:nvSpPr>
          <p:spPr>
            <a:xfrm>
              <a:off x="1524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6" name="Rectangle 175"/>
            <p:cNvSpPr/>
            <p:nvPr/>
          </p:nvSpPr>
          <p:spPr>
            <a:xfrm>
              <a:off x="1676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7" name="Rectangle 176"/>
            <p:cNvSpPr/>
            <p:nvPr/>
          </p:nvSpPr>
          <p:spPr>
            <a:xfrm>
              <a:off x="1828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8" name="Rectangle 177"/>
            <p:cNvSpPr/>
            <p:nvPr/>
          </p:nvSpPr>
          <p:spPr>
            <a:xfrm>
              <a:off x="1981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9" name="Rectangle 178"/>
            <p:cNvSpPr/>
            <p:nvPr/>
          </p:nvSpPr>
          <p:spPr>
            <a:xfrm>
              <a:off x="2133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0" name="Rectangle 179"/>
            <p:cNvSpPr/>
            <p:nvPr/>
          </p:nvSpPr>
          <p:spPr>
            <a:xfrm>
              <a:off x="2286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1" name="Rectangle 180"/>
            <p:cNvSpPr/>
            <p:nvPr/>
          </p:nvSpPr>
          <p:spPr>
            <a:xfrm>
              <a:off x="2438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2" name="Rectangle 181"/>
            <p:cNvSpPr/>
            <p:nvPr/>
          </p:nvSpPr>
          <p:spPr>
            <a:xfrm>
              <a:off x="2590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3" name="Rectangle 182"/>
            <p:cNvSpPr/>
            <p:nvPr/>
          </p:nvSpPr>
          <p:spPr>
            <a:xfrm>
              <a:off x="2743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4" name="Rectangle 183"/>
            <p:cNvSpPr/>
            <p:nvPr/>
          </p:nvSpPr>
          <p:spPr>
            <a:xfrm>
              <a:off x="2895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5" name="Rectangle 184"/>
            <p:cNvSpPr/>
            <p:nvPr/>
          </p:nvSpPr>
          <p:spPr>
            <a:xfrm>
              <a:off x="3048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6" name="Rectangle 185"/>
            <p:cNvSpPr/>
            <p:nvPr/>
          </p:nvSpPr>
          <p:spPr>
            <a:xfrm>
              <a:off x="3200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7" name="Rectangle 186"/>
            <p:cNvSpPr/>
            <p:nvPr/>
          </p:nvSpPr>
          <p:spPr>
            <a:xfrm>
              <a:off x="3352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8" name="Rectangle 187"/>
            <p:cNvSpPr/>
            <p:nvPr/>
          </p:nvSpPr>
          <p:spPr>
            <a:xfrm>
              <a:off x="3505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9" name="Rectangle 188"/>
            <p:cNvSpPr/>
            <p:nvPr/>
          </p:nvSpPr>
          <p:spPr>
            <a:xfrm>
              <a:off x="3657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0" name="Rectangle 189"/>
            <p:cNvSpPr/>
            <p:nvPr/>
          </p:nvSpPr>
          <p:spPr>
            <a:xfrm>
              <a:off x="3810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1" name="Rectangle 190"/>
            <p:cNvSpPr/>
            <p:nvPr/>
          </p:nvSpPr>
          <p:spPr>
            <a:xfrm>
              <a:off x="3962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2" name="Rectangle 191"/>
            <p:cNvSpPr/>
            <p:nvPr/>
          </p:nvSpPr>
          <p:spPr>
            <a:xfrm>
              <a:off x="4114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3" name="Rectangle 192"/>
            <p:cNvSpPr/>
            <p:nvPr/>
          </p:nvSpPr>
          <p:spPr>
            <a:xfrm>
              <a:off x="4267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4" name="Rectangle 193"/>
            <p:cNvSpPr/>
            <p:nvPr/>
          </p:nvSpPr>
          <p:spPr>
            <a:xfrm>
              <a:off x="4419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5" name="Rectangle 194"/>
            <p:cNvSpPr/>
            <p:nvPr/>
          </p:nvSpPr>
          <p:spPr>
            <a:xfrm>
              <a:off x="4572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6" name="Rectangle 195"/>
            <p:cNvSpPr/>
            <p:nvPr/>
          </p:nvSpPr>
          <p:spPr>
            <a:xfrm>
              <a:off x="4724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7" name="Rectangle 196"/>
            <p:cNvSpPr/>
            <p:nvPr/>
          </p:nvSpPr>
          <p:spPr>
            <a:xfrm>
              <a:off x="4876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8" name="Rectangle 197"/>
            <p:cNvSpPr/>
            <p:nvPr/>
          </p:nvSpPr>
          <p:spPr>
            <a:xfrm>
              <a:off x="5029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9" name="Rectangle 198"/>
            <p:cNvSpPr/>
            <p:nvPr/>
          </p:nvSpPr>
          <p:spPr>
            <a:xfrm>
              <a:off x="5181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0" name="Rectangle 199"/>
            <p:cNvSpPr/>
            <p:nvPr/>
          </p:nvSpPr>
          <p:spPr>
            <a:xfrm>
              <a:off x="5334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1" name="Rectangle 200"/>
            <p:cNvSpPr/>
            <p:nvPr/>
          </p:nvSpPr>
          <p:spPr>
            <a:xfrm>
              <a:off x="5486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2" name="Rectangle 201"/>
            <p:cNvSpPr/>
            <p:nvPr/>
          </p:nvSpPr>
          <p:spPr>
            <a:xfrm>
              <a:off x="5638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3" name="Rectangle 202"/>
            <p:cNvSpPr/>
            <p:nvPr/>
          </p:nvSpPr>
          <p:spPr>
            <a:xfrm>
              <a:off x="5791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4" name="Rectangle 203"/>
            <p:cNvSpPr/>
            <p:nvPr/>
          </p:nvSpPr>
          <p:spPr>
            <a:xfrm>
              <a:off x="5943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5" name="Rectangle 204"/>
            <p:cNvSpPr/>
            <p:nvPr/>
          </p:nvSpPr>
          <p:spPr>
            <a:xfrm>
              <a:off x="6096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6" name="Rectangle 205"/>
            <p:cNvSpPr/>
            <p:nvPr/>
          </p:nvSpPr>
          <p:spPr>
            <a:xfrm>
              <a:off x="6248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7" name="Rectangle 206"/>
            <p:cNvSpPr/>
            <p:nvPr/>
          </p:nvSpPr>
          <p:spPr>
            <a:xfrm>
              <a:off x="6400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8" name="Rectangle 207"/>
            <p:cNvSpPr/>
            <p:nvPr/>
          </p:nvSpPr>
          <p:spPr>
            <a:xfrm>
              <a:off x="6553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9" name="Rectangle 208"/>
            <p:cNvSpPr/>
            <p:nvPr/>
          </p:nvSpPr>
          <p:spPr>
            <a:xfrm>
              <a:off x="6705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0" name="Rectangle 209"/>
            <p:cNvSpPr/>
            <p:nvPr/>
          </p:nvSpPr>
          <p:spPr>
            <a:xfrm>
              <a:off x="6858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1" name="Rectangle 210"/>
            <p:cNvSpPr/>
            <p:nvPr/>
          </p:nvSpPr>
          <p:spPr>
            <a:xfrm>
              <a:off x="7010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2" name="Rectangle 211"/>
            <p:cNvSpPr/>
            <p:nvPr/>
          </p:nvSpPr>
          <p:spPr>
            <a:xfrm>
              <a:off x="7162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3" name="Rectangle 212"/>
            <p:cNvSpPr/>
            <p:nvPr/>
          </p:nvSpPr>
          <p:spPr>
            <a:xfrm>
              <a:off x="7315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4" name="Rectangle 213"/>
            <p:cNvSpPr/>
            <p:nvPr/>
          </p:nvSpPr>
          <p:spPr>
            <a:xfrm>
              <a:off x="7467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5" name="Rectangle 214"/>
            <p:cNvSpPr/>
            <p:nvPr/>
          </p:nvSpPr>
          <p:spPr>
            <a:xfrm>
              <a:off x="7620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6" name="Rectangle 215"/>
            <p:cNvSpPr/>
            <p:nvPr/>
          </p:nvSpPr>
          <p:spPr>
            <a:xfrm>
              <a:off x="7772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7" name="Rectangle 216"/>
            <p:cNvSpPr/>
            <p:nvPr/>
          </p:nvSpPr>
          <p:spPr>
            <a:xfrm>
              <a:off x="7924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8" name="Rectangle 217"/>
            <p:cNvSpPr/>
            <p:nvPr/>
          </p:nvSpPr>
          <p:spPr>
            <a:xfrm>
              <a:off x="8077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9" name="Rectangle 218"/>
            <p:cNvSpPr/>
            <p:nvPr/>
          </p:nvSpPr>
          <p:spPr>
            <a:xfrm>
              <a:off x="8229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20" name="Rectangle 219"/>
            <p:cNvSpPr/>
            <p:nvPr/>
          </p:nvSpPr>
          <p:spPr>
            <a:xfrm>
              <a:off x="8382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21" name="Rectangle 220"/>
            <p:cNvSpPr/>
            <p:nvPr/>
          </p:nvSpPr>
          <p:spPr>
            <a:xfrm>
              <a:off x="8534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spTree>
    <p:extLst>
      <p:ext uri="{BB962C8B-B14F-4D97-AF65-F5344CB8AC3E}">
        <p14:creationId xmlns:p14="http://schemas.microsoft.com/office/powerpoint/2010/main" val="22925235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a:grpSpLocks noChangeAspect="1"/>
          </p:cNvGrpSpPr>
          <p:nvPr/>
        </p:nvGrpSpPr>
        <p:grpSpPr>
          <a:xfrm>
            <a:off x="2377440" y="822960"/>
            <a:ext cx="9784080" cy="6949440"/>
            <a:chOff x="457200" y="533400"/>
            <a:chExt cx="8153400" cy="5791200"/>
          </a:xfrm>
        </p:grpSpPr>
        <p:sp>
          <p:nvSpPr>
            <p:cNvPr id="2" name="Rectangle 1"/>
            <p:cNvSpPr/>
            <p:nvPr/>
          </p:nvSpPr>
          <p:spPr>
            <a:xfrm>
              <a:off x="457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 name="Rectangle 2"/>
            <p:cNvSpPr/>
            <p:nvPr/>
          </p:nvSpPr>
          <p:spPr>
            <a:xfrm>
              <a:off x="609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 name="Rectangle 3"/>
            <p:cNvSpPr/>
            <p:nvPr/>
          </p:nvSpPr>
          <p:spPr>
            <a:xfrm>
              <a:off x="762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 name="Rectangle 4"/>
            <p:cNvSpPr/>
            <p:nvPr/>
          </p:nvSpPr>
          <p:spPr>
            <a:xfrm>
              <a:off x="914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 name="Rectangle 5"/>
            <p:cNvSpPr/>
            <p:nvPr/>
          </p:nvSpPr>
          <p:spPr>
            <a:xfrm>
              <a:off x="1066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 name="Rectangle 6"/>
            <p:cNvSpPr/>
            <p:nvPr/>
          </p:nvSpPr>
          <p:spPr>
            <a:xfrm>
              <a:off x="1219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 name="Rectangle 7"/>
            <p:cNvSpPr/>
            <p:nvPr/>
          </p:nvSpPr>
          <p:spPr>
            <a:xfrm>
              <a:off x="1371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 name="Rectangle 8"/>
            <p:cNvSpPr/>
            <p:nvPr/>
          </p:nvSpPr>
          <p:spPr>
            <a:xfrm>
              <a:off x="1524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 name="Rectangle 9"/>
            <p:cNvSpPr/>
            <p:nvPr/>
          </p:nvSpPr>
          <p:spPr>
            <a:xfrm>
              <a:off x="1676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1" name="Rectangle 10"/>
            <p:cNvSpPr/>
            <p:nvPr/>
          </p:nvSpPr>
          <p:spPr>
            <a:xfrm>
              <a:off x="1828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2" name="Rectangle 11"/>
            <p:cNvSpPr/>
            <p:nvPr/>
          </p:nvSpPr>
          <p:spPr>
            <a:xfrm>
              <a:off x="1981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3" name="Rectangle 12"/>
            <p:cNvSpPr/>
            <p:nvPr/>
          </p:nvSpPr>
          <p:spPr>
            <a:xfrm>
              <a:off x="2133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4" name="Rectangle 13"/>
            <p:cNvSpPr/>
            <p:nvPr/>
          </p:nvSpPr>
          <p:spPr>
            <a:xfrm>
              <a:off x="2286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5" name="Rectangle 14"/>
            <p:cNvSpPr/>
            <p:nvPr/>
          </p:nvSpPr>
          <p:spPr>
            <a:xfrm>
              <a:off x="2438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6" name="Rectangle 15"/>
            <p:cNvSpPr/>
            <p:nvPr/>
          </p:nvSpPr>
          <p:spPr>
            <a:xfrm>
              <a:off x="2590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7" name="Rectangle 16"/>
            <p:cNvSpPr/>
            <p:nvPr/>
          </p:nvSpPr>
          <p:spPr>
            <a:xfrm>
              <a:off x="2743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8" name="Rectangle 17"/>
            <p:cNvSpPr/>
            <p:nvPr/>
          </p:nvSpPr>
          <p:spPr>
            <a:xfrm>
              <a:off x="2895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9" name="Rectangle 18"/>
            <p:cNvSpPr/>
            <p:nvPr/>
          </p:nvSpPr>
          <p:spPr>
            <a:xfrm>
              <a:off x="3048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0" name="Rectangle 19"/>
            <p:cNvSpPr/>
            <p:nvPr/>
          </p:nvSpPr>
          <p:spPr>
            <a:xfrm>
              <a:off x="3200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1" name="Rectangle 20"/>
            <p:cNvSpPr/>
            <p:nvPr/>
          </p:nvSpPr>
          <p:spPr>
            <a:xfrm>
              <a:off x="3352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2" name="Rectangle 21"/>
            <p:cNvSpPr/>
            <p:nvPr/>
          </p:nvSpPr>
          <p:spPr>
            <a:xfrm>
              <a:off x="3505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3" name="Rectangle 22"/>
            <p:cNvSpPr/>
            <p:nvPr/>
          </p:nvSpPr>
          <p:spPr>
            <a:xfrm>
              <a:off x="3657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4" name="Rectangle 23"/>
            <p:cNvSpPr/>
            <p:nvPr/>
          </p:nvSpPr>
          <p:spPr>
            <a:xfrm>
              <a:off x="3810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5" name="Rectangle 24"/>
            <p:cNvSpPr/>
            <p:nvPr/>
          </p:nvSpPr>
          <p:spPr>
            <a:xfrm>
              <a:off x="3962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6" name="Rectangle 25"/>
            <p:cNvSpPr/>
            <p:nvPr/>
          </p:nvSpPr>
          <p:spPr>
            <a:xfrm>
              <a:off x="4114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7" name="Rectangle 26"/>
            <p:cNvSpPr/>
            <p:nvPr/>
          </p:nvSpPr>
          <p:spPr>
            <a:xfrm>
              <a:off x="4267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8" name="Rectangle 27"/>
            <p:cNvSpPr/>
            <p:nvPr/>
          </p:nvSpPr>
          <p:spPr>
            <a:xfrm>
              <a:off x="4419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9" name="Rectangle 28"/>
            <p:cNvSpPr/>
            <p:nvPr/>
          </p:nvSpPr>
          <p:spPr>
            <a:xfrm>
              <a:off x="4572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0" name="Rectangle 29"/>
            <p:cNvSpPr/>
            <p:nvPr/>
          </p:nvSpPr>
          <p:spPr>
            <a:xfrm>
              <a:off x="4724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1" name="Rectangle 30"/>
            <p:cNvSpPr/>
            <p:nvPr/>
          </p:nvSpPr>
          <p:spPr>
            <a:xfrm>
              <a:off x="4876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2" name="Rectangle 31"/>
            <p:cNvSpPr/>
            <p:nvPr/>
          </p:nvSpPr>
          <p:spPr>
            <a:xfrm>
              <a:off x="5029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3" name="Rectangle 32"/>
            <p:cNvSpPr/>
            <p:nvPr/>
          </p:nvSpPr>
          <p:spPr>
            <a:xfrm>
              <a:off x="5181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4" name="Rectangle 33"/>
            <p:cNvSpPr/>
            <p:nvPr/>
          </p:nvSpPr>
          <p:spPr>
            <a:xfrm>
              <a:off x="5334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5" name="Rectangle 34"/>
            <p:cNvSpPr/>
            <p:nvPr/>
          </p:nvSpPr>
          <p:spPr>
            <a:xfrm>
              <a:off x="5486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6" name="Rectangle 35"/>
            <p:cNvSpPr/>
            <p:nvPr/>
          </p:nvSpPr>
          <p:spPr>
            <a:xfrm>
              <a:off x="5638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7" name="Rectangle 36"/>
            <p:cNvSpPr/>
            <p:nvPr/>
          </p:nvSpPr>
          <p:spPr>
            <a:xfrm>
              <a:off x="5791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8" name="Rectangle 37"/>
            <p:cNvSpPr/>
            <p:nvPr/>
          </p:nvSpPr>
          <p:spPr>
            <a:xfrm>
              <a:off x="5943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9" name="Rectangle 38"/>
            <p:cNvSpPr/>
            <p:nvPr/>
          </p:nvSpPr>
          <p:spPr>
            <a:xfrm>
              <a:off x="6096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0" name="Rectangle 39"/>
            <p:cNvSpPr/>
            <p:nvPr/>
          </p:nvSpPr>
          <p:spPr>
            <a:xfrm>
              <a:off x="6248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1" name="Rectangle 40"/>
            <p:cNvSpPr/>
            <p:nvPr/>
          </p:nvSpPr>
          <p:spPr>
            <a:xfrm>
              <a:off x="6400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2" name="Rectangle 41"/>
            <p:cNvSpPr/>
            <p:nvPr/>
          </p:nvSpPr>
          <p:spPr>
            <a:xfrm>
              <a:off x="6553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3" name="Rectangle 42"/>
            <p:cNvSpPr/>
            <p:nvPr/>
          </p:nvSpPr>
          <p:spPr>
            <a:xfrm>
              <a:off x="6705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4" name="Rectangle 43"/>
            <p:cNvSpPr/>
            <p:nvPr/>
          </p:nvSpPr>
          <p:spPr>
            <a:xfrm>
              <a:off x="6858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5" name="Rectangle 44"/>
            <p:cNvSpPr/>
            <p:nvPr/>
          </p:nvSpPr>
          <p:spPr>
            <a:xfrm>
              <a:off x="7010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6" name="Rectangle 45"/>
            <p:cNvSpPr/>
            <p:nvPr/>
          </p:nvSpPr>
          <p:spPr>
            <a:xfrm>
              <a:off x="7162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7" name="Rectangle 46"/>
            <p:cNvSpPr/>
            <p:nvPr/>
          </p:nvSpPr>
          <p:spPr>
            <a:xfrm>
              <a:off x="7315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8" name="Rectangle 47"/>
            <p:cNvSpPr/>
            <p:nvPr/>
          </p:nvSpPr>
          <p:spPr>
            <a:xfrm>
              <a:off x="7467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9" name="Rectangle 48"/>
            <p:cNvSpPr/>
            <p:nvPr/>
          </p:nvSpPr>
          <p:spPr>
            <a:xfrm>
              <a:off x="7620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0" name="Rectangle 49"/>
            <p:cNvSpPr/>
            <p:nvPr/>
          </p:nvSpPr>
          <p:spPr>
            <a:xfrm>
              <a:off x="7772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1" name="Rectangle 50"/>
            <p:cNvSpPr/>
            <p:nvPr/>
          </p:nvSpPr>
          <p:spPr>
            <a:xfrm>
              <a:off x="7924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2" name="Rectangle 51"/>
            <p:cNvSpPr/>
            <p:nvPr/>
          </p:nvSpPr>
          <p:spPr>
            <a:xfrm>
              <a:off x="8077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3" name="Rectangle 52"/>
            <p:cNvSpPr/>
            <p:nvPr/>
          </p:nvSpPr>
          <p:spPr>
            <a:xfrm>
              <a:off x="8229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4" name="Rectangle 53"/>
            <p:cNvSpPr/>
            <p:nvPr/>
          </p:nvSpPr>
          <p:spPr>
            <a:xfrm>
              <a:off x="8382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5" name="Rectangle 54"/>
            <p:cNvSpPr/>
            <p:nvPr/>
          </p:nvSpPr>
          <p:spPr>
            <a:xfrm>
              <a:off x="8534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58" name="Group 57"/>
          <p:cNvGrpSpPr>
            <a:grpSpLocks noChangeAspect="1"/>
          </p:cNvGrpSpPr>
          <p:nvPr/>
        </p:nvGrpSpPr>
        <p:grpSpPr>
          <a:xfrm>
            <a:off x="2194560" y="548640"/>
            <a:ext cx="9784080" cy="6949440"/>
            <a:chOff x="457200" y="533400"/>
            <a:chExt cx="8153400" cy="5791200"/>
          </a:xfrm>
          <a:scene3d>
            <a:camera prst="orthographicFront">
              <a:rot lat="10200000" lon="1200000" rev="180000"/>
            </a:camera>
            <a:lightRig rig="threePt" dir="t"/>
          </a:scene3d>
        </p:grpSpPr>
        <p:sp>
          <p:nvSpPr>
            <p:cNvPr id="59" name="Rectangle 58"/>
            <p:cNvSpPr/>
            <p:nvPr/>
          </p:nvSpPr>
          <p:spPr>
            <a:xfrm>
              <a:off x="457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0" name="Rectangle 59"/>
            <p:cNvSpPr/>
            <p:nvPr/>
          </p:nvSpPr>
          <p:spPr>
            <a:xfrm>
              <a:off x="609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1" name="Rectangle 60"/>
            <p:cNvSpPr/>
            <p:nvPr/>
          </p:nvSpPr>
          <p:spPr>
            <a:xfrm>
              <a:off x="762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2" name="Rectangle 61"/>
            <p:cNvSpPr/>
            <p:nvPr/>
          </p:nvSpPr>
          <p:spPr>
            <a:xfrm>
              <a:off x="914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3" name="Rectangle 62"/>
            <p:cNvSpPr/>
            <p:nvPr/>
          </p:nvSpPr>
          <p:spPr>
            <a:xfrm>
              <a:off x="1066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4" name="Rectangle 63"/>
            <p:cNvSpPr/>
            <p:nvPr/>
          </p:nvSpPr>
          <p:spPr>
            <a:xfrm>
              <a:off x="1219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5" name="Rectangle 64"/>
            <p:cNvSpPr/>
            <p:nvPr/>
          </p:nvSpPr>
          <p:spPr>
            <a:xfrm>
              <a:off x="1371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6" name="Rectangle 65"/>
            <p:cNvSpPr/>
            <p:nvPr/>
          </p:nvSpPr>
          <p:spPr>
            <a:xfrm>
              <a:off x="1524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7" name="Rectangle 66"/>
            <p:cNvSpPr/>
            <p:nvPr/>
          </p:nvSpPr>
          <p:spPr>
            <a:xfrm>
              <a:off x="1676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8" name="Rectangle 67"/>
            <p:cNvSpPr/>
            <p:nvPr/>
          </p:nvSpPr>
          <p:spPr>
            <a:xfrm>
              <a:off x="1828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9" name="Rectangle 68"/>
            <p:cNvSpPr/>
            <p:nvPr/>
          </p:nvSpPr>
          <p:spPr>
            <a:xfrm>
              <a:off x="1981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0" name="Rectangle 69"/>
            <p:cNvSpPr/>
            <p:nvPr/>
          </p:nvSpPr>
          <p:spPr>
            <a:xfrm>
              <a:off x="2133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1" name="Rectangle 70"/>
            <p:cNvSpPr/>
            <p:nvPr/>
          </p:nvSpPr>
          <p:spPr>
            <a:xfrm>
              <a:off x="2286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2" name="Rectangle 71"/>
            <p:cNvSpPr/>
            <p:nvPr/>
          </p:nvSpPr>
          <p:spPr>
            <a:xfrm>
              <a:off x="2438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3" name="Rectangle 72"/>
            <p:cNvSpPr/>
            <p:nvPr/>
          </p:nvSpPr>
          <p:spPr>
            <a:xfrm>
              <a:off x="2590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4" name="Rectangle 73"/>
            <p:cNvSpPr/>
            <p:nvPr/>
          </p:nvSpPr>
          <p:spPr>
            <a:xfrm>
              <a:off x="2743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5" name="Rectangle 74"/>
            <p:cNvSpPr/>
            <p:nvPr/>
          </p:nvSpPr>
          <p:spPr>
            <a:xfrm>
              <a:off x="2895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6" name="Rectangle 75"/>
            <p:cNvSpPr/>
            <p:nvPr/>
          </p:nvSpPr>
          <p:spPr>
            <a:xfrm>
              <a:off x="3048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7" name="Rectangle 76"/>
            <p:cNvSpPr/>
            <p:nvPr/>
          </p:nvSpPr>
          <p:spPr>
            <a:xfrm>
              <a:off x="3200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8" name="Rectangle 77"/>
            <p:cNvSpPr/>
            <p:nvPr/>
          </p:nvSpPr>
          <p:spPr>
            <a:xfrm>
              <a:off x="3352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9" name="Rectangle 78"/>
            <p:cNvSpPr/>
            <p:nvPr/>
          </p:nvSpPr>
          <p:spPr>
            <a:xfrm>
              <a:off x="3505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0" name="Rectangle 79"/>
            <p:cNvSpPr/>
            <p:nvPr/>
          </p:nvSpPr>
          <p:spPr>
            <a:xfrm>
              <a:off x="3657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1" name="Rectangle 80"/>
            <p:cNvSpPr/>
            <p:nvPr/>
          </p:nvSpPr>
          <p:spPr>
            <a:xfrm>
              <a:off x="3810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2" name="Rectangle 81"/>
            <p:cNvSpPr/>
            <p:nvPr/>
          </p:nvSpPr>
          <p:spPr>
            <a:xfrm>
              <a:off x="3962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3" name="Rectangle 82"/>
            <p:cNvSpPr/>
            <p:nvPr/>
          </p:nvSpPr>
          <p:spPr>
            <a:xfrm>
              <a:off x="4114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4" name="Rectangle 83"/>
            <p:cNvSpPr/>
            <p:nvPr/>
          </p:nvSpPr>
          <p:spPr>
            <a:xfrm>
              <a:off x="4267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5" name="Rectangle 84"/>
            <p:cNvSpPr/>
            <p:nvPr/>
          </p:nvSpPr>
          <p:spPr>
            <a:xfrm>
              <a:off x="4419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6" name="Rectangle 85"/>
            <p:cNvSpPr/>
            <p:nvPr/>
          </p:nvSpPr>
          <p:spPr>
            <a:xfrm>
              <a:off x="4572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7" name="Rectangle 86"/>
            <p:cNvSpPr/>
            <p:nvPr/>
          </p:nvSpPr>
          <p:spPr>
            <a:xfrm>
              <a:off x="4724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8" name="Rectangle 87"/>
            <p:cNvSpPr/>
            <p:nvPr/>
          </p:nvSpPr>
          <p:spPr>
            <a:xfrm>
              <a:off x="4876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89" name="Rectangle 88"/>
            <p:cNvSpPr/>
            <p:nvPr/>
          </p:nvSpPr>
          <p:spPr>
            <a:xfrm>
              <a:off x="5029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0" name="Rectangle 89"/>
            <p:cNvSpPr/>
            <p:nvPr/>
          </p:nvSpPr>
          <p:spPr>
            <a:xfrm>
              <a:off x="5181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1" name="Rectangle 90"/>
            <p:cNvSpPr/>
            <p:nvPr/>
          </p:nvSpPr>
          <p:spPr>
            <a:xfrm>
              <a:off x="5334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2" name="Rectangle 91"/>
            <p:cNvSpPr/>
            <p:nvPr/>
          </p:nvSpPr>
          <p:spPr>
            <a:xfrm>
              <a:off x="5486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3" name="Rectangle 92"/>
            <p:cNvSpPr/>
            <p:nvPr/>
          </p:nvSpPr>
          <p:spPr>
            <a:xfrm>
              <a:off x="5638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4" name="Rectangle 93"/>
            <p:cNvSpPr/>
            <p:nvPr/>
          </p:nvSpPr>
          <p:spPr>
            <a:xfrm>
              <a:off x="5791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5" name="Rectangle 94"/>
            <p:cNvSpPr/>
            <p:nvPr/>
          </p:nvSpPr>
          <p:spPr>
            <a:xfrm>
              <a:off x="5943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6" name="Rectangle 95"/>
            <p:cNvSpPr/>
            <p:nvPr/>
          </p:nvSpPr>
          <p:spPr>
            <a:xfrm>
              <a:off x="6096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7" name="Rectangle 96"/>
            <p:cNvSpPr/>
            <p:nvPr/>
          </p:nvSpPr>
          <p:spPr>
            <a:xfrm>
              <a:off x="6248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8" name="Rectangle 97"/>
            <p:cNvSpPr/>
            <p:nvPr/>
          </p:nvSpPr>
          <p:spPr>
            <a:xfrm>
              <a:off x="6400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99" name="Rectangle 98"/>
            <p:cNvSpPr/>
            <p:nvPr/>
          </p:nvSpPr>
          <p:spPr>
            <a:xfrm>
              <a:off x="6553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0" name="Rectangle 99"/>
            <p:cNvSpPr/>
            <p:nvPr/>
          </p:nvSpPr>
          <p:spPr>
            <a:xfrm>
              <a:off x="6705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1" name="Rectangle 100"/>
            <p:cNvSpPr/>
            <p:nvPr/>
          </p:nvSpPr>
          <p:spPr>
            <a:xfrm>
              <a:off x="6858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2" name="Rectangle 101"/>
            <p:cNvSpPr/>
            <p:nvPr/>
          </p:nvSpPr>
          <p:spPr>
            <a:xfrm>
              <a:off x="7010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3" name="Rectangle 102"/>
            <p:cNvSpPr/>
            <p:nvPr/>
          </p:nvSpPr>
          <p:spPr>
            <a:xfrm>
              <a:off x="7162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4" name="Rectangle 103"/>
            <p:cNvSpPr/>
            <p:nvPr/>
          </p:nvSpPr>
          <p:spPr>
            <a:xfrm>
              <a:off x="7315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5" name="Rectangle 104"/>
            <p:cNvSpPr/>
            <p:nvPr/>
          </p:nvSpPr>
          <p:spPr>
            <a:xfrm>
              <a:off x="7467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6" name="Rectangle 105"/>
            <p:cNvSpPr/>
            <p:nvPr/>
          </p:nvSpPr>
          <p:spPr>
            <a:xfrm>
              <a:off x="7620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7" name="Rectangle 106"/>
            <p:cNvSpPr/>
            <p:nvPr/>
          </p:nvSpPr>
          <p:spPr>
            <a:xfrm>
              <a:off x="7772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8" name="Rectangle 107"/>
            <p:cNvSpPr/>
            <p:nvPr/>
          </p:nvSpPr>
          <p:spPr>
            <a:xfrm>
              <a:off x="79248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09" name="Rectangle 108"/>
            <p:cNvSpPr/>
            <p:nvPr/>
          </p:nvSpPr>
          <p:spPr>
            <a:xfrm>
              <a:off x="80772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10" name="Rectangle 109"/>
            <p:cNvSpPr/>
            <p:nvPr/>
          </p:nvSpPr>
          <p:spPr>
            <a:xfrm>
              <a:off x="82296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11" name="Rectangle 110"/>
            <p:cNvSpPr/>
            <p:nvPr/>
          </p:nvSpPr>
          <p:spPr>
            <a:xfrm>
              <a:off x="83820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112" name="Rectangle 111"/>
            <p:cNvSpPr/>
            <p:nvPr/>
          </p:nvSpPr>
          <p:spPr>
            <a:xfrm>
              <a:off x="8534400" y="533400"/>
              <a:ext cx="76200" cy="5791200"/>
            </a:xfrm>
            <a:prstGeom prst="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spTree>
    <p:extLst>
      <p:ext uri="{BB962C8B-B14F-4D97-AF65-F5344CB8AC3E}">
        <p14:creationId xmlns:p14="http://schemas.microsoft.com/office/powerpoint/2010/main" val="25286389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285524" y="164010"/>
            <a:ext cx="5491390" cy="3299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38514" y="3482476"/>
            <a:ext cx="10972800" cy="1323439"/>
          </a:xfrm>
          <a:prstGeom prst="rect">
            <a:avLst/>
          </a:prstGeom>
          <a:noFill/>
        </p:spPr>
        <p:txBody>
          <a:bodyPr wrap="square" rtlCol="0">
            <a:spAutoFit/>
          </a:bodyPr>
          <a:lstStyle/>
          <a:p>
            <a:pPr algn="ctr" defTabSz="1097280"/>
            <a:r>
              <a:rPr lang="en-US" sz="4000" dirty="0">
                <a:solidFill>
                  <a:srgbClr val="4D4D4D"/>
                </a:solidFill>
                <a:latin typeface="+mn-lt"/>
                <a:ea typeface="Verdana" pitchFamily="34" charset="0"/>
                <a:cs typeface="Verdana" pitchFamily="34" charset="0"/>
              </a:rPr>
              <a:t>Gridlines spaced</a:t>
            </a:r>
            <a:br>
              <a:rPr lang="en-US" sz="4000" dirty="0">
                <a:solidFill>
                  <a:srgbClr val="4D4D4D"/>
                </a:solidFill>
                <a:latin typeface="+mn-lt"/>
                <a:ea typeface="Verdana" pitchFamily="34" charset="0"/>
                <a:cs typeface="Verdana" pitchFamily="34" charset="0"/>
              </a:rPr>
            </a:br>
            <a:r>
              <a:rPr lang="en-US" sz="4000" dirty="0">
                <a:solidFill>
                  <a:srgbClr val="4D4D4D"/>
                </a:solidFill>
                <a:latin typeface="+mn-lt"/>
                <a:ea typeface="Verdana" pitchFamily="34" charset="0"/>
                <a:cs typeface="Verdana" pitchFamily="34" charset="0"/>
              </a:rPr>
              <a:t> and muted</a:t>
            </a:r>
          </a:p>
        </p:txBody>
      </p:sp>
      <p:pic>
        <p:nvPicPr>
          <p:cNvPr id="10242"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285523" y="4627066"/>
            <a:ext cx="5744741" cy="3451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3"/>
          <p:cNvSpPr>
            <a:spLocks noChangeArrowheads="1"/>
          </p:cNvSpPr>
          <p:nvPr/>
        </p:nvSpPr>
        <p:spPr bwMode="auto">
          <a:xfrm rot="5400000">
            <a:off x="4486066" y="3946243"/>
            <a:ext cx="657016"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chemeClr val="tx1">
                  <a:lumMod val="75000"/>
                  <a:alpha val="65000"/>
                </a:schemeClr>
              </a:gs>
              <a:gs pos="54000">
                <a:schemeClr val="tx1">
                  <a:alpha val="63000"/>
                </a:schemeClr>
              </a:gs>
            </a:gsLst>
            <a:lin ang="0" scaled="1"/>
          </a:gradFill>
          <a:ln w="9525">
            <a:noFill/>
            <a:miter lim="800000"/>
            <a:headEnd/>
            <a:tailEnd/>
          </a:ln>
          <a:effectLst/>
        </p:spPr>
        <p:txBody>
          <a:bodyPr wrap="none" anchor="ctr"/>
          <a:lstStyle/>
          <a:p>
            <a:endParaRPr lang="en-US" dirty="0">
              <a:solidFill>
                <a:srgbClr val="4D4D4D"/>
              </a:solidFill>
              <a:latin typeface="Calibri"/>
              <a:cs typeface="Calibri"/>
            </a:endParaRPr>
          </a:p>
        </p:txBody>
      </p:sp>
      <p:sp>
        <p:nvSpPr>
          <p:cNvPr id="6" name="AutoShape 3"/>
          <p:cNvSpPr>
            <a:spLocks noChangeArrowheads="1"/>
          </p:cNvSpPr>
          <p:nvPr/>
        </p:nvSpPr>
        <p:spPr bwMode="auto">
          <a:xfrm rot="5400000">
            <a:off x="8987329" y="3946243"/>
            <a:ext cx="657016" cy="569820"/>
          </a:xfrm>
          <a:custGeom>
            <a:avLst/>
            <a:gdLst>
              <a:gd name="G0" fmla="+- 15400 0 0"/>
              <a:gd name="G1" fmla="+- 5788 0 0"/>
              <a:gd name="G2" fmla="+- 21600 0 5788"/>
              <a:gd name="G3" fmla="+- 10800 0 5788"/>
              <a:gd name="G4" fmla="+- 21600 0 15400"/>
              <a:gd name="G5" fmla="*/ G4 G3 10800"/>
              <a:gd name="G6" fmla="+- 21600 0 G5"/>
              <a:gd name="T0" fmla="*/ 15400 w 21600"/>
              <a:gd name="T1" fmla="*/ 0 h 21600"/>
              <a:gd name="T2" fmla="*/ 0 w 21600"/>
              <a:gd name="T3" fmla="*/ 10800 h 21600"/>
              <a:gd name="T4" fmla="*/ 154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5400" y="0"/>
                </a:moveTo>
                <a:lnTo>
                  <a:pt x="15400" y="5788"/>
                </a:lnTo>
                <a:lnTo>
                  <a:pt x="3375" y="5788"/>
                </a:lnTo>
                <a:lnTo>
                  <a:pt x="3375" y="15812"/>
                </a:lnTo>
                <a:lnTo>
                  <a:pt x="15400" y="15812"/>
                </a:lnTo>
                <a:lnTo>
                  <a:pt x="15400" y="21600"/>
                </a:lnTo>
                <a:lnTo>
                  <a:pt x="21600" y="10800"/>
                </a:lnTo>
                <a:close/>
              </a:path>
              <a:path w="21600" h="21600">
                <a:moveTo>
                  <a:pt x="1350" y="5788"/>
                </a:moveTo>
                <a:lnTo>
                  <a:pt x="1350" y="15812"/>
                </a:lnTo>
                <a:lnTo>
                  <a:pt x="2700" y="15812"/>
                </a:lnTo>
                <a:lnTo>
                  <a:pt x="2700" y="5788"/>
                </a:lnTo>
                <a:close/>
              </a:path>
              <a:path w="21600" h="21600">
                <a:moveTo>
                  <a:pt x="0" y="5788"/>
                </a:moveTo>
                <a:lnTo>
                  <a:pt x="0" y="15812"/>
                </a:lnTo>
                <a:lnTo>
                  <a:pt x="675" y="15812"/>
                </a:lnTo>
                <a:lnTo>
                  <a:pt x="675" y="5788"/>
                </a:lnTo>
                <a:close/>
              </a:path>
            </a:pathLst>
          </a:custGeom>
          <a:gradFill rotWithShape="1">
            <a:gsLst>
              <a:gs pos="0">
                <a:schemeClr val="tx1">
                  <a:lumMod val="75000"/>
                  <a:alpha val="65000"/>
                </a:schemeClr>
              </a:gs>
              <a:gs pos="54000">
                <a:schemeClr val="tx1">
                  <a:alpha val="63000"/>
                </a:schemeClr>
              </a:gs>
            </a:gsLst>
            <a:lin ang="0" scaled="1"/>
          </a:gradFill>
          <a:ln w="9525">
            <a:noFill/>
            <a:miter lim="800000"/>
            <a:headEnd/>
            <a:tailEnd/>
          </a:ln>
          <a:effectLst/>
        </p:spPr>
        <p:txBody>
          <a:bodyPr wrap="none" anchor="ctr"/>
          <a:lstStyle/>
          <a:p>
            <a:endParaRPr lang="en-US" dirty="0">
              <a:solidFill>
                <a:srgbClr val="4D4D4D"/>
              </a:solidFill>
              <a:latin typeface="Calibri"/>
              <a:cs typeface="Calibri"/>
            </a:endParaRPr>
          </a:p>
        </p:txBody>
      </p:sp>
    </p:spTree>
    <p:extLst>
      <p:ext uri="{BB962C8B-B14F-4D97-AF65-F5344CB8AC3E}">
        <p14:creationId xmlns:p14="http://schemas.microsoft.com/office/powerpoint/2010/main" val="36310061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96954" y="146630"/>
            <a:ext cx="8890247" cy="7991531"/>
          </a:xfrm>
          <a:prstGeom prst="rect">
            <a:avLst/>
          </a:prstGeom>
        </p:spPr>
      </p:pic>
    </p:spTree>
    <p:extLst>
      <p:ext uri="{BB962C8B-B14F-4D97-AF65-F5344CB8AC3E}">
        <p14:creationId xmlns:p14="http://schemas.microsoft.com/office/powerpoint/2010/main" val="3354052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27466" y="10068"/>
            <a:ext cx="12737683" cy="8480789"/>
          </a:xfrm>
          <a:prstGeom prst="rect">
            <a:avLst/>
          </a:prstGeom>
        </p:spPr>
      </p:pic>
    </p:spTree>
    <p:extLst>
      <p:ext uri="{BB962C8B-B14F-4D97-AF65-F5344CB8AC3E}">
        <p14:creationId xmlns:p14="http://schemas.microsoft.com/office/powerpoint/2010/main" val="28724648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a:grpSpLocks noChangeAspect="1"/>
          </p:cNvGrpSpPr>
          <p:nvPr/>
        </p:nvGrpSpPr>
        <p:grpSpPr>
          <a:xfrm>
            <a:off x="3787320" y="2103120"/>
            <a:ext cx="7055760" cy="5577840"/>
            <a:chOff x="762000" y="457200"/>
            <a:chExt cx="7543800" cy="5963654"/>
          </a:xfrm>
          <a:solidFill>
            <a:srgbClr val="00293A"/>
          </a:solidFill>
        </p:grpSpPr>
        <p:sp>
          <p:nvSpPr>
            <p:cNvPr id="2" name="Rectangle 1"/>
            <p:cNvSpPr/>
            <p:nvPr/>
          </p:nvSpPr>
          <p:spPr>
            <a:xfrm>
              <a:off x="762000" y="457200"/>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3" name="Rectangle 2"/>
            <p:cNvSpPr/>
            <p:nvPr/>
          </p:nvSpPr>
          <p:spPr>
            <a:xfrm>
              <a:off x="2310063" y="457200"/>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4" name="Rectangle 3"/>
            <p:cNvSpPr/>
            <p:nvPr/>
          </p:nvSpPr>
          <p:spPr>
            <a:xfrm>
              <a:off x="3886200" y="457200"/>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5" name="Rectangle 4"/>
            <p:cNvSpPr/>
            <p:nvPr/>
          </p:nvSpPr>
          <p:spPr>
            <a:xfrm>
              <a:off x="5410200" y="457200"/>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6" name="Rectangle 5"/>
            <p:cNvSpPr/>
            <p:nvPr/>
          </p:nvSpPr>
          <p:spPr>
            <a:xfrm>
              <a:off x="6934200" y="461211"/>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7" name="Rectangle 6"/>
            <p:cNvSpPr/>
            <p:nvPr/>
          </p:nvSpPr>
          <p:spPr>
            <a:xfrm>
              <a:off x="762000" y="1981200"/>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8" name="Rectangle 7"/>
            <p:cNvSpPr/>
            <p:nvPr/>
          </p:nvSpPr>
          <p:spPr>
            <a:xfrm>
              <a:off x="2310063" y="1981200"/>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9" name="Rectangle 8"/>
            <p:cNvSpPr/>
            <p:nvPr/>
          </p:nvSpPr>
          <p:spPr>
            <a:xfrm>
              <a:off x="3886200" y="1981200"/>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0" name="Rectangle 9"/>
            <p:cNvSpPr/>
            <p:nvPr/>
          </p:nvSpPr>
          <p:spPr>
            <a:xfrm>
              <a:off x="5410200" y="1981200"/>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1" name="Rectangle 10"/>
            <p:cNvSpPr/>
            <p:nvPr/>
          </p:nvSpPr>
          <p:spPr>
            <a:xfrm>
              <a:off x="6934200" y="1985211"/>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2" name="Rectangle 11"/>
            <p:cNvSpPr/>
            <p:nvPr/>
          </p:nvSpPr>
          <p:spPr>
            <a:xfrm>
              <a:off x="762000" y="3517232"/>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3" name="Rectangle 12"/>
            <p:cNvSpPr/>
            <p:nvPr/>
          </p:nvSpPr>
          <p:spPr>
            <a:xfrm>
              <a:off x="2310063" y="3517232"/>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4" name="Rectangle 13"/>
            <p:cNvSpPr/>
            <p:nvPr/>
          </p:nvSpPr>
          <p:spPr>
            <a:xfrm>
              <a:off x="3886200" y="3517232"/>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5" name="Rectangle 14"/>
            <p:cNvSpPr/>
            <p:nvPr/>
          </p:nvSpPr>
          <p:spPr>
            <a:xfrm>
              <a:off x="5410200" y="3517232"/>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6" name="Rectangle 15"/>
            <p:cNvSpPr/>
            <p:nvPr/>
          </p:nvSpPr>
          <p:spPr>
            <a:xfrm>
              <a:off x="6934200" y="3521243"/>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7" name="Rectangle 16"/>
            <p:cNvSpPr/>
            <p:nvPr/>
          </p:nvSpPr>
          <p:spPr>
            <a:xfrm>
              <a:off x="762000" y="5045243"/>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8" name="Rectangle 17"/>
            <p:cNvSpPr/>
            <p:nvPr/>
          </p:nvSpPr>
          <p:spPr>
            <a:xfrm>
              <a:off x="2310063" y="5045243"/>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19" name="Rectangle 18"/>
            <p:cNvSpPr/>
            <p:nvPr/>
          </p:nvSpPr>
          <p:spPr>
            <a:xfrm>
              <a:off x="3886200" y="5045243"/>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20" name="Rectangle 19"/>
            <p:cNvSpPr/>
            <p:nvPr/>
          </p:nvSpPr>
          <p:spPr>
            <a:xfrm>
              <a:off x="5410200" y="5045243"/>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sp>
          <p:nvSpPr>
            <p:cNvPr id="21" name="Rectangle 20"/>
            <p:cNvSpPr/>
            <p:nvPr/>
          </p:nvSpPr>
          <p:spPr>
            <a:xfrm>
              <a:off x="6934200" y="5049254"/>
              <a:ext cx="1371600" cy="1371600"/>
            </a:xfrm>
            <a:prstGeom prst="rect">
              <a:avLst/>
            </a:prstGeom>
            <a:grp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009CD9">
                    <a:lumMod val="75000"/>
                  </a:srgbClr>
                </a:solidFill>
              </a:endParaRPr>
            </a:p>
          </p:txBody>
        </p:sp>
      </p:grpSp>
      <p:sp>
        <p:nvSpPr>
          <p:cNvPr id="23" name="TextBox 22"/>
          <p:cNvSpPr txBox="1"/>
          <p:nvPr/>
        </p:nvSpPr>
        <p:spPr>
          <a:xfrm>
            <a:off x="1864434" y="303350"/>
            <a:ext cx="10972800" cy="1304973"/>
          </a:xfrm>
          <a:prstGeom prst="rect">
            <a:avLst/>
          </a:prstGeom>
          <a:noFill/>
        </p:spPr>
        <p:txBody>
          <a:bodyPr wrap="square" rtlCol="0">
            <a:spAutoFit/>
          </a:bodyPr>
          <a:lstStyle/>
          <a:p>
            <a:pPr algn="ctr" defTabSz="1097280"/>
            <a:r>
              <a:rPr lang="en-US" sz="5000" b="1" dirty="0">
                <a:solidFill>
                  <a:srgbClr val="4D4D4D"/>
                </a:solidFill>
                <a:latin typeface="+mj-lt"/>
                <a:ea typeface="Verdana" panose="020B0604030504040204" pitchFamily="34" charset="0"/>
                <a:cs typeface="Verdana" panose="020B0604030504040204" pitchFamily="34" charset="0"/>
              </a:rPr>
              <a:t>The Hermann effect</a:t>
            </a:r>
          </a:p>
          <a:p>
            <a:pPr algn="ctr" defTabSz="1097280"/>
            <a:r>
              <a:rPr lang="en-US" sz="2880" b="1" dirty="0">
                <a:solidFill>
                  <a:srgbClr val="4D4D4D"/>
                </a:solidFill>
                <a:latin typeface="+mj-lt"/>
                <a:ea typeface="Verdana" panose="020B0604030504040204" pitchFamily="34" charset="0"/>
                <a:cs typeface="Verdana" panose="020B0604030504040204" pitchFamily="34" charset="0"/>
              </a:rPr>
              <a:t>(the scintillating grid)</a:t>
            </a:r>
            <a:endParaRPr lang="en-US" sz="2880" dirty="0">
              <a:solidFill>
                <a:srgbClr val="4D4D4D"/>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503319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893" y="1520820"/>
            <a:ext cx="6318614" cy="6293137"/>
          </a:xfrm>
          <a:prstGeom prst="rect">
            <a:avLst/>
          </a:prstGeom>
        </p:spPr>
      </p:pic>
      <p:sp>
        <p:nvSpPr>
          <p:cNvPr id="3" name="TextBox 2"/>
          <p:cNvSpPr txBox="1"/>
          <p:nvPr/>
        </p:nvSpPr>
        <p:spPr>
          <a:xfrm>
            <a:off x="1940986" y="303350"/>
            <a:ext cx="10819696" cy="1304973"/>
          </a:xfrm>
          <a:prstGeom prst="rect">
            <a:avLst/>
          </a:prstGeom>
          <a:noFill/>
        </p:spPr>
        <p:txBody>
          <a:bodyPr wrap="square" rtlCol="0">
            <a:spAutoFit/>
          </a:bodyPr>
          <a:lstStyle/>
          <a:p>
            <a:pPr algn="ctr" defTabSz="1097280"/>
            <a:r>
              <a:rPr lang="en-US" sz="5000" b="1" dirty="0">
                <a:solidFill>
                  <a:srgbClr val="4D4D4D"/>
                </a:solidFill>
                <a:latin typeface="+mj-lt"/>
                <a:ea typeface="Verdana" panose="020B0604030504040204" pitchFamily="34" charset="0"/>
                <a:cs typeface="Verdana" panose="020B0604030504040204" pitchFamily="34" charset="0"/>
              </a:rPr>
              <a:t>Unit Chart</a:t>
            </a:r>
          </a:p>
          <a:p>
            <a:pPr algn="ctr" defTabSz="1097280"/>
            <a:r>
              <a:rPr lang="en-US" sz="2880" b="1" dirty="0">
                <a:solidFill>
                  <a:srgbClr val="4D4D4D"/>
                </a:solidFill>
                <a:latin typeface="+mj-lt"/>
                <a:ea typeface="Verdana" panose="020B0604030504040204" pitchFamily="34" charset="0"/>
                <a:cs typeface="Verdana" panose="020B0604030504040204" pitchFamily="34" charset="0"/>
              </a:rPr>
              <a:t>(notice Hermann effect)</a:t>
            </a:r>
            <a:endParaRPr lang="en-US" sz="2880" dirty="0">
              <a:solidFill>
                <a:srgbClr val="4D4D4D"/>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424201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4434" y="303350"/>
            <a:ext cx="10972800" cy="1304973"/>
          </a:xfrm>
          <a:prstGeom prst="rect">
            <a:avLst/>
          </a:prstGeom>
          <a:noFill/>
        </p:spPr>
        <p:txBody>
          <a:bodyPr wrap="square" rtlCol="0">
            <a:spAutoFit/>
          </a:bodyPr>
          <a:lstStyle/>
          <a:p>
            <a:pPr algn="ctr" defTabSz="1097280"/>
            <a:r>
              <a:rPr lang="en-US" sz="5000" b="1" dirty="0">
                <a:solidFill>
                  <a:srgbClr val="4D4D4D"/>
                </a:solidFill>
                <a:latin typeface="+mj-lt"/>
                <a:ea typeface="Verdana" panose="020B0604030504040204" pitchFamily="34" charset="0"/>
                <a:cs typeface="Verdana" panose="020B0604030504040204" pitchFamily="34" charset="0"/>
              </a:rPr>
              <a:t>Gestalt </a:t>
            </a:r>
            <a:r>
              <a:rPr lang="en-US" sz="5000" b="1" dirty="0" smtClean="0">
                <a:solidFill>
                  <a:srgbClr val="4D4D4D"/>
                </a:solidFill>
                <a:latin typeface="+mj-lt"/>
                <a:ea typeface="Verdana" panose="020B0604030504040204" pitchFamily="34" charset="0"/>
                <a:cs typeface="Verdana" panose="020B0604030504040204" pitchFamily="34" charset="0"/>
              </a:rPr>
              <a:t>Principle - Closure</a:t>
            </a:r>
            <a:endParaRPr lang="en-US" sz="5000" b="1" dirty="0">
              <a:solidFill>
                <a:srgbClr val="4D4D4D"/>
              </a:solidFill>
              <a:latin typeface="+mj-lt"/>
              <a:ea typeface="Verdana" panose="020B0604030504040204" pitchFamily="34" charset="0"/>
              <a:cs typeface="Verdana" panose="020B0604030504040204" pitchFamily="34" charset="0"/>
            </a:endParaRPr>
          </a:p>
          <a:p>
            <a:pPr algn="ctr" defTabSz="1097280"/>
            <a:r>
              <a:rPr lang="en-US" sz="2880" b="1" dirty="0">
                <a:solidFill>
                  <a:srgbClr val="4D4D4D"/>
                </a:solidFill>
                <a:latin typeface="+mj-lt"/>
                <a:ea typeface="Verdana" panose="020B0604030504040204" pitchFamily="34" charset="0"/>
                <a:cs typeface="Verdana" panose="020B0604030504040204" pitchFamily="34" charset="0"/>
              </a:rPr>
              <a:t>(</a:t>
            </a:r>
            <a:r>
              <a:rPr lang="en-US" sz="2880" b="1" dirty="0" err="1">
                <a:solidFill>
                  <a:srgbClr val="4D4D4D"/>
                </a:solidFill>
                <a:latin typeface="+mj-lt"/>
                <a:ea typeface="Verdana" panose="020B0604030504040204" pitchFamily="34" charset="0"/>
                <a:cs typeface="Verdana" panose="020B0604030504040204" pitchFamily="34" charset="0"/>
              </a:rPr>
              <a:t>Kanizsa</a:t>
            </a:r>
            <a:r>
              <a:rPr lang="en-US" sz="2880" b="1" dirty="0">
                <a:solidFill>
                  <a:srgbClr val="4D4D4D"/>
                </a:solidFill>
                <a:latin typeface="+mj-lt"/>
                <a:ea typeface="Verdana" panose="020B0604030504040204" pitchFamily="34" charset="0"/>
                <a:cs typeface="Verdana" panose="020B0604030504040204" pitchFamily="34" charset="0"/>
              </a:rPr>
              <a:t> triangle)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3" y="1920240"/>
            <a:ext cx="6183630" cy="5655115"/>
          </a:xfrm>
          <a:prstGeom prst="rect">
            <a:avLst/>
          </a:prstGeom>
        </p:spPr>
      </p:pic>
    </p:spTree>
    <p:extLst>
      <p:ext uri="{BB962C8B-B14F-4D97-AF65-F5344CB8AC3E}">
        <p14:creationId xmlns:p14="http://schemas.microsoft.com/office/powerpoint/2010/main" val="24031914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4434" y="318739"/>
            <a:ext cx="10972800" cy="1274195"/>
          </a:xfrm>
          <a:prstGeom prst="rect">
            <a:avLst/>
          </a:prstGeom>
          <a:noFill/>
        </p:spPr>
        <p:txBody>
          <a:bodyPr wrap="square" rtlCol="0">
            <a:spAutoFit/>
          </a:bodyPr>
          <a:lstStyle/>
          <a:p>
            <a:pPr algn="ctr" defTabSz="1097280"/>
            <a:r>
              <a:rPr lang="en-US" sz="4800" b="1" dirty="0">
                <a:solidFill>
                  <a:srgbClr val="4D4D4D"/>
                </a:solidFill>
                <a:latin typeface="+mj-lt"/>
                <a:ea typeface="Verdana" panose="020B0604030504040204" pitchFamily="34" charset="0"/>
                <a:cs typeface="Verdana" panose="020B0604030504040204" pitchFamily="34" charset="0"/>
              </a:rPr>
              <a:t>Gestalt </a:t>
            </a:r>
            <a:r>
              <a:rPr lang="en-US" sz="4800" b="1" dirty="0" smtClean="0">
                <a:solidFill>
                  <a:srgbClr val="4D4D4D"/>
                </a:solidFill>
                <a:latin typeface="+mj-lt"/>
                <a:ea typeface="Verdana" panose="020B0604030504040204" pitchFamily="34" charset="0"/>
                <a:cs typeface="Verdana" panose="020B0604030504040204" pitchFamily="34" charset="0"/>
              </a:rPr>
              <a:t>Principle - Closure</a:t>
            </a:r>
            <a:endParaRPr lang="en-US" sz="4800" b="1" dirty="0">
              <a:solidFill>
                <a:srgbClr val="4D4D4D"/>
              </a:solidFill>
              <a:latin typeface="+mj-lt"/>
              <a:ea typeface="Verdana" panose="020B0604030504040204" pitchFamily="34" charset="0"/>
              <a:cs typeface="Verdana" panose="020B0604030504040204" pitchFamily="34" charset="0"/>
            </a:endParaRPr>
          </a:p>
          <a:p>
            <a:pPr algn="ctr" defTabSz="1097280"/>
            <a:endParaRPr lang="en-US" sz="2880" b="1" dirty="0">
              <a:solidFill>
                <a:srgbClr val="4D4D4D"/>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4023364" y="2800125"/>
            <a:ext cx="6949439" cy="3326360"/>
          </a:xfrm>
          <a:prstGeom prst="rect">
            <a:avLst/>
          </a:prstGeom>
        </p:spPr>
      </p:pic>
      <p:sp>
        <p:nvSpPr>
          <p:cNvPr id="7" name="Double Bracket 6"/>
          <p:cNvSpPr/>
          <p:nvPr/>
        </p:nvSpPr>
        <p:spPr>
          <a:xfrm>
            <a:off x="2560320" y="2024182"/>
            <a:ext cx="9875520" cy="5016698"/>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1097280"/>
            <a:endParaRPr lang="en-US" sz="2160">
              <a:solidFill>
                <a:srgbClr val="4D4D4D"/>
              </a:solidFill>
            </a:endParaRPr>
          </a:p>
        </p:txBody>
      </p:sp>
    </p:spTree>
    <p:extLst>
      <p:ext uri="{BB962C8B-B14F-4D97-AF65-F5344CB8AC3E}">
        <p14:creationId xmlns:p14="http://schemas.microsoft.com/office/powerpoint/2010/main" val="16114536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029195" y="1927496"/>
            <a:ext cx="4125967" cy="4993110"/>
            <a:chOff x="5029195" y="1463036"/>
            <a:chExt cx="4125967" cy="4993110"/>
          </a:xfrm>
        </p:grpSpPr>
        <p:sp>
          <p:nvSpPr>
            <p:cNvPr id="2" name="TextBox 1"/>
            <p:cNvSpPr txBox="1"/>
            <p:nvPr/>
          </p:nvSpPr>
          <p:spPr>
            <a:xfrm>
              <a:off x="6564439" y="1463036"/>
              <a:ext cx="1343338" cy="1865126"/>
            </a:xfrm>
            <a:prstGeom prst="rect">
              <a:avLst/>
            </a:prstGeom>
            <a:noFill/>
          </p:spPr>
          <p:txBody>
            <a:bodyPr wrap="square" rtlCol="0">
              <a:spAutoFit/>
            </a:bodyPr>
            <a:lstStyle/>
            <a:p>
              <a:pPr algn="ctr" defTabSz="1097280" fontAlgn="auto">
                <a:spcBef>
                  <a:spcPts val="0"/>
                </a:spcBef>
                <a:spcAft>
                  <a:spcPts val="0"/>
                </a:spcAft>
              </a:pPr>
              <a:r>
                <a:rPr lang="en-US" sz="11520" dirty="0">
                  <a:solidFill>
                    <a:srgbClr val="4D4D4D"/>
                  </a:solidFill>
                  <a:latin typeface="Arial"/>
                  <a:ea typeface="+mn-ea"/>
                  <a:cs typeface="+mn-cs"/>
                </a:rPr>
                <a:t>T</a:t>
              </a:r>
            </a:p>
          </p:txBody>
        </p:sp>
        <p:sp>
          <p:nvSpPr>
            <p:cNvPr id="3" name="TextBox 2"/>
            <p:cNvSpPr txBox="1"/>
            <p:nvPr/>
          </p:nvSpPr>
          <p:spPr>
            <a:xfrm>
              <a:off x="6564439" y="4591020"/>
              <a:ext cx="1343338" cy="1865126"/>
            </a:xfrm>
            <a:prstGeom prst="rect">
              <a:avLst/>
            </a:prstGeom>
            <a:noFill/>
          </p:spPr>
          <p:txBody>
            <a:bodyPr wrap="square" rtlCol="0">
              <a:spAutoFit/>
            </a:bodyPr>
            <a:lstStyle/>
            <a:p>
              <a:pPr algn="ctr" defTabSz="1097280" fontAlgn="auto">
                <a:spcBef>
                  <a:spcPts val="0"/>
                </a:spcBef>
                <a:spcAft>
                  <a:spcPts val="0"/>
                </a:spcAft>
              </a:pPr>
              <a:r>
                <a:rPr lang="en-US" sz="11520" dirty="0">
                  <a:solidFill>
                    <a:srgbClr val="4D4D4D"/>
                  </a:solidFill>
                  <a:latin typeface="Arial"/>
                  <a:ea typeface="+mn-ea"/>
                  <a:cs typeface="+mn-cs"/>
                </a:rPr>
                <a:t>E</a:t>
              </a:r>
            </a:p>
          </p:txBody>
        </p:sp>
        <p:sp>
          <p:nvSpPr>
            <p:cNvPr id="4" name="TextBox 3"/>
            <p:cNvSpPr txBox="1"/>
            <p:nvPr/>
          </p:nvSpPr>
          <p:spPr>
            <a:xfrm>
              <a:off x="5029195" y="2959823"/>
              <a:ext cx="1343338" cy="1865126"/>
            </a:xfrm>
            <a:prstGeom prst="rect">
              <a:avLst/>
            </a:prstGeom>
            <a:noFill/>
          </p:spPr>
          <p:txBody>
            <a:bodyPr wrap="square" rtlCol="0">
              <a:spAutoFit/>
            </a:bodyPr>
            <a:lstStyle/>
            <a:p>
              <a:pPr algn="ctr" defTabSz="1097280" fontAlgn="auto">
                <a:spcBef>
                  <a:spcPts val="0"/>
                </a:spcBef>
                <a:spcAft>
                  <a:spcPts val="0"/>
                </a:spcAft>
              </a:pPr>
              <a:r>
                <a:rPr lang="en-US" sz="11520" dirty="0">
                  <a:solidFill>
                    <a:srgbClr val="4D4D4D"/>
                  </a:solidFill>
                  <a:latin typeface="Arial"/>
                  <a:ea typeface="+mn-ea"/>
                  <a:cs typeface="+mn-cs"/>
                </a:rPr>
                <a:t>C</a:t>
              </a:r>
            </a:p>
          </p:txBody>
        </p:sp>
        <p:sp>
          <p:nvSpPr>
            <p:cNvPr id="5" name="TextBox 4"/>
            <p:cNvSpPr txBox="1"/>
            <p:nvPr/>
          </p:nvSpPr>
          <p:spPr>
            <a:xfrm>
              <a:off x="7811824" y="2959823"/>
              <a:ext cx="1343338" cy="1865126"/>
            </a:xfrm>
            <a:prstGeom prst="rect">
              <a:avLst/>
            </a:prstGeom>
            <a:noFill/>
          </p:spPr>
          <p:txBody>
            <a:bodyPr wrap="square" rtlCol="0">
              <a:spAutoFit/>
            </a:bodyPr>
            <a:lstStyle/>
            <a:p>
              <a:pPr algn="ctr" defTabSz="1097280" fontAlgn="auto">
                <a:spcBef>
                  <a:spcPts val="0"/>
                </a:spcBef>
                <a:spcAft>
                  <a:spcPts val="0"/>
                </a:spcAft>
              </a:pPr>
              <a:r>
                <a:rPr lang="en-US" sz="11520" dirty="0">
                  <a:solidFill>
                    <a:srgbClr val="4D4D4D"/>
                  </a:solidFill>
                  <a:latin typeface="Arial"/>
                  <a:ea typeface="+mn-ea"/>
                  <a:cs typeface="+mn-cs"/>
                </a:rPr>
                <a:t>T</a:t>
              </a:r>
            </a:p>
          </p:txBody>
        </p:sp>
      </p:grpSp>
      <p:cxnSp>
        <p:nvCxnSpPr>
          <p:cNvPr id="7" name="Straight Connector 6"/>
          <p:cNvCxnSpPr/>
          <p:nvPr/>
        </p:nvCxnSpPr>
        <p:spPr>
          <a:xfrm flipH="1">
            <a:off x="6740992" y="3826227"/>
            <a:ext cx="207258" cy="1151433"/>
          </a:xfrm>
          <a:prstGeom prst="line">
            <a:avLst/>
          </a:prstGeom>
          <a:ln w="1143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508613" y="3845417"/>
            <a:ext cx="230287" cy="1151433"/>
          </a:xfrm>
          <a:prstGeom prst="line">
            <a:avLst/>
          </a:prstGeom>
          <a:ln w="1143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44202" y="4401943"/>
            <a:ext cx="345430" cy="0"/>
          </a:xfrm>
          <a:prstGeom prst="line">
            <a:avLst/>
          </a:prstGeom>
          <a:ln w="1143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864434" y="318739"/>
            <a:ext cx="10972800" cy="1274195"/>
          </a:xfrm>
          <a:prstGeom prst="rect">
            <a:avLst/>
          </a:prstGeom>
          <a:noFill/>
        </p:spPr>
        <p:txBody>
          <a:bodyPr wrap="square" rtlCol="0">
            <a:spAutoFit/>
          </a:bodyPr>
          <a:lstStyle/>
          <a:p>
            <a:pPr algn="ctr" defTabSz="1097280"/>
            <a:r>
              <a:rPr lang="en-US" sz="4800" b="1" dirty="0" smtClean="0">
                <a:solidFill>
                  <a:srgbClr val="4D4D4D"/>
                </a:solidFill>
                <a:latin typeface="+mj-lt"/>
                <a:ea typeface="Verdana" panose="020B0604030504040204" pitchFamily="34" charset="0"/>
                <a:cs typeface="Verdana" panose="020B0604030504040204" pitchFamily="34" charset="0"/>
              </a:rPr>
              <a:t>What letter is this?</a:t>
            </a:r>
            <a:endParaRPr lang="en-US" sz="4800" b="1" dirty="0">
              <a:solidFill>
                <a:srgbClr val="4D4D4D"/>
              </a:solidFill>
              <a:latin typeface="+mj-lt"/>
              <a:ea typeface="Verdana" panose="020B0604030504040204" pitchFamily="34" charset="0"/>
              <a:cs typeface="Verdana" panose="020B0604030504040204" pitchFamily="34" charset="0"/>
            </a:endParaRPr>
          </a:p>
          <a:p>
            <a:pPr algn="ctr" defTabSz="1097280"/>
            <a:endParaRPr lang="en-US" sz="2880" b="1" dirty="0">
              <a:solidFill>
                <a:srgbClr val="4D4D4D"/>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p:cNvSpPr txBox="1"/>
          <p:nvPr/>
        </p:nvSpPr>
        <p:spPr>
          <a:xfrm>
            <a:off x="1828800" y="7826100"/>
            <a:ext cx="10972800" cy="387798"/>
          </a:xfrm>
          <a:prstGeom prst="rect">
            <a:avLst/>
          </a:prstGeom>
          <a:noFill/>
        </p:spPr>
        <p:txBody>
          <a:bodyPr wrap="square" rtlCol="0">
            <a:spAutoFit/>
          </a:bodyPr>
          <a:lstStyle/>
          <a:p>
            <a:pPr algn="ctr" defTabSz="1097280"/>
            <a:r>
              <a:rPr lang="en-US" sz="1920" dirty="0" smtClean="0">
                <a:solidFill>
                  <a:srgbClr val="4D4D4D"/>
                </a:solidFill>
                <a:latin typeface="+mn-lt"/>
                <a:ea typeface="+mn-ea"/>
                <a:cs typeface="+mn-cs"/>
              </a:rPr>
              <a:t>Adapted from </a:t>
            </a:r>
            <a:r>
              <a:rPr lang="en-US" sz="1920" dirty="0" err="1" smtClean="0">
                <a:solidFill>
                  <a:srgbClr val="4D4D4D"/>
                </a:solidFill>
                <a:latin typeface="+mn-lt"/>
                <a:ea typeface="+mn-ea"/>
                <a:cs typeface="+mn-cs"/>
              </a:rPr>
              <a:t>Lera</a:t>
            </a:r>
            <a:r>
              <a:rPr lang="en-US" sz="1920" dirty="0" smtClean="0">
                <a:solidFill>
                  <a:srgbClr val="4D4D4D"/>
                </a:solidFill>
                <a:latin typeface="+mn-lt"/>
                <a:ea typeface="+mn-ea"/>
                <a:cs typeface="+mn-cs"/>
              </a:rPr>
              <a:t> </a:t>
            </a:r>
            <a:r>
              <a:rPr lang="en-US" sz="1920" dirty="0" err="1" smtClean="0">
                <a:solidFill>
                  <a:srgbClr val="4D4D4D"/>
                </a:solidFill>
                <a:latin typeface="+mn-lt"/>
                <a:ea typeface="+mn-ea"/>
                <a:cs typeface="+mn-cs"/>
              </a:rPr>
              <a:t>Boroditsky</a:t>
            </a:r>
            <a:r>
              <a:rPr lang="en-US" sz="1920" dirty="0" smtClean="0">
                <a:solidFill>
                  <a:srgbClr val="4D4D4D"/>
                </a:solidFill>
                <a:latin typeface="+mn-lt"/>
                <a:ea typeface="+mn-ea"/>
                <a:cs typeface="+mn-cs"/>
              </a:rPr>
              <a:t> as seen on Brain Games </a:t>
            </a:r>
            <a:endParaRPr lang="en-US" sz="1920" dirty="0">
              <a:solidFill>
                <a:srgbClr val="4D4D4D"/>
              </a:solidFill>
              <a:latin typeface="+mn-lt"/>
              <a:ea typeface="+mn-ea"/>
              <a:cs typeface="+mn-cs"/>
            </a:endParaRPr>
          </a:p>
        </p:txBody>
      </p:sp>
    </p:spTree>
    <p:extLst>
      <p:ext uri="{BB962C8B-B14F-4D97-AF65-F5344CB8AC3E}">
        <p14:creationId xmlns:p14="http://schemas.microsoft.com/office/powerpoint/2010/main" val="327718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65000"/>
          </a:schemeClr>
        </a:solidFill>
        <a:effectLst/>
      </p:bgPr>
    </p:bg>
    <p:spTree>
      <p:nvGrpSpPr>
        <p:cNvPr id="1" name=""/>
        <p:cNvGrpSpPr/>
        <p:nvPr/>
      </p:nvGrpSpPr>
      <p:grpSpPr>
        <a:xfrm>
          <a:off x="0" y="0"/>
          <a:ext cx="0" cy="0"/>
          <a:chOff x="0" y="0"/>
          <a:chExt cx="0" cy="0"/>
        </a:xfrm>
      </p:grpSpPr>
      <p:grpSp>
        <p:nvGrpSpPr>
          <p:cNvPr id="150" name="Group 149"/>
          <p:cNvGrpSpPr/>
          <p:nvPr/>
        </p:nvGrpSpPr>
        <p:grpSpPr>
          <a:xfrm>
            <a:off x="4114800" y="2765686"/>
            <a:ext cx="1726867" cy="755504"/>
            <a:chOff x="1905000" y="2304738"/>
            <a:chExt cx="1439056" cy="629587"/>
          </a:xfrm>
          <a:solidFill>
            <a:schemeClr val="bg2">
              <a:lumMod val="95000"/>
            </a:schemeClr>
          </a:solidFill>
        </p:grpSpPr>
        <p:sp>
          <p:nvSpPr>
            <p:cNvPr id="27" name="Rectangle 26"/>
            <p:cNvSpPr/>
            <p:nvPr/>
          </p:nvSpPr>
          <p:spPr>
            <a:xfrm>
              <a:off x="1905000" y="230473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5" name="Rectangle 34"/>
            <p:cNvSpPr/>
            <p:nvPr/>
          </p:nvSpPr>
          <p:spPr>
            <a:xfrm>
              <a:off x="2714469" y="230473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9" name="Group 148"/>
          <p:cNvGrpSpPr/>
          <p:nvPr/>
        </p:nvGrpSpPr>
        <p:grpSpPr>
          <a:xfrm>
            <a:off x="4114800" y="4708411"/>
            <a:ext cx="1726867" cy="755504"/>
            <a:chOff x="1905000" y="3923675"/>
            <a:chExt cx="1439056" cy="629587"/>
          </a:xfrm>
          <a:solidFill>
            <a:schemeClr val="bg2">
              <a:lumMod val="95000"/>
            </a:schemeClr>
          </a:solidFill>
        </p:grpSpPr>
        <p:sp>
          <p:nvSpPr>
            <p:cNvPr id="29" name="Rectangle 28"/>
            <p:cNvSpPr/>
            <p:nvPr/>
          </p:nvSpPr>
          <p:spPr>
            <a:xfrm>
              <a:off x="1905000" y="3923675"/>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7" name="Rectangle 36"/>
            <p:cNvSpPr/>
            <p:nvPr/>
          </p:nvSpPr>
          <p:spPr>
            <a:xfrm>
              <a:off x="2714469" y="3923675"/>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3" name="Group 142"/>
          <p:cNvGrpSpPr/>
          <p:nvPr/>
        </p:nvGrpSpPr>
        <p:grpSpPr>
          <a:xfrm>
            <a:off x="6057526" y="822961"/>
            <a:ext cx="755504" cy="1726866"/>
            <a:chOff x="3523938" y="685800"/>
            <a:chExt cx="629587" cy="1439055"/>
          </a:xfrm>
          <a:solidFill>
            <a:schemeClr val="bg2">
              <a:lumMod val="95000"/>
            </a:schemeClr>
          </a:solidFill>
        </p:grpSpPr>
        <p:sp>
          <p:nvSpPr>
            <p:cNvPr id="41" name="Rectangle 40"/>
            <p:cNvSpPr/>
            <p:nvPr/>
          </p:nvSpPr>
          <p:spPr>
            <a:xfrm>
              <a:off x="3523938" y="685800"/>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2" name="Rectangle 41"/>
            <p:cNvSpPr/>
            <p:nvPr/>
          </p:nvSpPr>
          <p:spPr>
            <a:xfrm>
              <a:off x="3523938" y="149526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8" name="Group 147"/>
          <p:cNvGrpSpPr/>
          <p:nvPr/>
        </p:nvGrpSpPr>
        <p:grpSpPr>
          <a:xfrm>
            <a:off x="6057526" y="5679773"/>
            <a:ext cx="755504" cy="1726867"/>
            <a:chOff x="3523938" y="4733144"/>
            <a:chExt cx="629587" cy="1439056"/>
          </a:xfrm>
          <a:solidFill>
            <a:schemeClr val="bg2">
              <a:lumMod val="95000"/>
            </a:schemeClr>
          </a:solidFill>
        </p:grpSpPr>
        <p:sp>
          <p:nvSpPr>
            <p:cNvPr id="46" name="Rectangle 45"/>
            <p:cNvSpPr/>
            <p:nvPr/>
          </p:nvSpPr>
          <p:spPr>
            <a:xfrm>
              <a:off x="3523938" y="4733144"/>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7" name="Rectangle 46"/>
            <p:cNvSpPr/>
            <p:nvPr/>
          </p:nvSpPr>
          <p:spPr>
            <a:xfrm>
              <a:off x="3523938" y="5542613"/>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4" name="Group 143"/>
          <p:cNvGrpSpPr/>
          <p:nvPr/>
        </p:nvGrpSpPr>
        <p:grpSpPr>
          <a:xfrm>
            <a:off x="8000250" y="822961"/>
            <a:ext cx="755504" cy="1726866"/>
            <a:chOff x="5142874" y="685800"/>
            <a:chExt cx="629587" cy="1439055"/>
          </a:xfrm>
          <a:solidFill>
            <a:schemeClr val="bg2">
              <a:lumMod val="95000"/>
            </a:schemeClr>
          </a:solidFill>
        </p:grpSpPr>
        <p:sp>
          <p:nvSpPr>
            <p:cNvPr id="57" name="Rectangle 56"/>
            <p:cNvSpPr/>
            <p:nvPr/>
          </p:nvSpPr>
          <p:spPr>
            <a:xfrm>
              <a:off x="5142874" y="685800"/>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8" name="Rectangle 57"/>
            <p:cNvSpPr/>
            <p:nvPr/>
          </p:nvSpPr>
          <p:spPr>
            <a:xfrm>
              <a:off x="5142874" y="149526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7" name="Group 146"/>
          <p:cNvGrpSpPr/>
          <p:nvPr/>
        </p:nvGrpSpPr>
        <p:grpSpPr>
          <a:xfrm>
            <a:off x="8000247" y="5679773"/>
            <a:ext cx="755506" cy="1726867"/>
            <a:chOff x="5142873" y="4733144"/>
            <a:chExt cx="629588" cy="1439056"/>
          </a:xfrm>
          <a:solidFill>
            <a:schemeClr val="bg2">
              <a:lumMod val="95000"/>
            </a:schemeClr>
          </a:solidFill>
        </p:grpSpPr>
        <p:sp>
          <p:nvSpPr>
            <p:cNvPr id="62" name="Rectangle 61"/>
            <p:cNvSpPr/>
            <p:nvPr/>
          </p:nvSpPr>
          <p:spPr>
            <a:xfrm>
              <a:off x="5142874" y="4733144"/>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3" name="Rectangle 62"/>
            <p:cNvSpPr/>
            <p:nvPr/>
          </p:nvSpPr>
          <p:spPr>
            <a:xfrm>
              <a:off x="5142873" y="5542613"/>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5" name="Group 144"/>
          <p:cNvGrpSpPr/>
          <p:nvPr/>
        </p:nvGrpSpPr>
        <p:grpSpPr>
          <a:xfrm>
            <a:off x="8971612" y="2765686"/>
            <a:ext cx="1726868" cy="755504"/>
            <a:chOff x="5952343" y="2304738"/>
            <a:chExt cx="1439057" cy="629587"/>
          </a:xfrm>
          <a:solidFill>
            <a:schemeClr val="bg2">
              <a:lumMod val="95000"/>
            </a:schemeClr>
          </a:solidFill>
        </p:grpSpPr>
        <p:sp>
          <p:nvSpPr>
            <p:cNvPr id="67" name="Rectangle 66"/>
            <p:cNvSpPr/>
            <p:nvPr/>
          </p:nvSpPr>
          <p:spPr>
            <a:xfrm>
              <a:off x="5952343" y="230473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5" name="Rectangle 74"/>
            <p:cNvSpPr/>
            <p:nvPr/>
          </p:nvSpPr>
          <p:spPr>
            <a:xfrm>
              <a:off x="6761813" y="230473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6" name="Group 145"/>
          <p:cNvGrpSpPr/>
          <p:nvPr/>
        </p:nvGrpSpPr>
        <p:grpSpPr>
          <a:xfrm>
            <a:off x="8971612" y="4708411"/>
            <a:ext cx="1726860" cy="755504"/>
            <a:chOff x="5952343" y="3923675"/>
            <a:chExt cx="1439050" cy="629587"/>
          </a:xfrm>
          <a:solidFill>
            <a:schemeClr val="bg2">
              <a:lumMod val="95000"/>
            </a:schemeClr>
          </a:solidFill>
        </p:grpSpPr>
        <p:sp>
          <p:nvSpPr>
            <p:cNvPr id="69" name="Rectangle 68"/>
            <p:cNvSpPr/>
            <p:nvPr/>
          </p:nvSpPr>
          <p:spPr>
            <a:xfrm>
              <a:off x="5952343" y="3923675"/>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7" name="Rectangle 76"/>
            <p:cNvSpPr/>
            <p:nvPr/>
          </p:nvSpPr>
          <p:spPr>
            <a:xfrm>
              <a:off x="6761807" y="3923675"/>
              <a:ext cx="629586"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39" name="Group 138"/>
          <p:cNvGrpSpPr/>
          <p:nvPr/>
        </p:nvGrpSpPr>
        <p:grpSpPr>
          <a:xfrm>
            <a:off x="4114800" y="822961"/>
            <a:ext cx="1726867" cy="1726866"/>
            <a:chOff x="1905000" y="685800"/>
            <a:chExt cx="1439056" cy="1439055"/>
          </a:xfrm>
          <a:solidFill>
            <a:schemeClr val="accent6"/>
          </a:solidFill>
        </p:grpSpPr>
        <p:sp>
          <p:nvSpPr>
            <p:cNvPr id="15" name="Rectangle 14"/>
            <p:cNvSpPr/>
            <p:nvPr/>
          </p:nvSpPr>
          <p:spPr>
            <a:xfrm>
              <a:off x="1905000" y="685800"/>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26" name="Rectangle 25"/>
            <p:cNvSpPr/>
            <p:nvPr/>
          </p:nvSpPr>
          <p:spPr>
            <a:xfrm>
              <a:off x="1905000" y="149526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3" name="Rectangle 32"/>
            <p:cNvSpPr/>
            <p:nvPr/>
          </p:nvSpPr>
          <p:spPr>
            <a:xfrm>
              <a:off x="2714469" y="685800"/>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4" name="Rectangle 33"/>
            <p:cNvSpPr/>
            <p:nvPr/>
          </p:nvSpPr>
          <p:spPr>
            <a:xfrm>
              <a:off x="2714469" y="149526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2" name="Group 141"/>
          <p:cNvGrpSpPr/>
          <p:nvPr/>
        </p:nvGrpSpPr>
        <p:grpSpPr>
          <a:xfrm>
            <a:off x="4114800" y="5679773"/>
            <a:ext cx="1726867" cy="1726867"/>
            <a:chOff x="1905000" y="4733144"/>
            <a:chExt cx="1439056" cy="1439056"/>
          </a:xfrm>
          <a:solidFill>
            <a:schemeClr val="accent6"/>
          </a:solidFill>
        </p:grpSpPr>
        <p:sp>
          <p:nvSpPr>
            <p:cNvPr id="30" name="Rectangle 29"/>
            <p:cNvSpPr/>
            <p:nvPr/>
          </p:nvSpPr>
          <p:spPr>
            <a:xfrm>
              <a:off x="1905000" y="4733144"/>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1" name="Rectangle 30"/>
            <p:cNvSpPr/>
            <p:nvPr/>
          </p:nvSpPr>
          <p:spPr>
            <a:xfrm>
              <a:off x="1905000" y="5542613"/>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8" name="Rectangle 37"/>
            <p:cNvSpPr/>
            <p:nvPr/>
          </p:nvSpPr>
          <p:spPr>
            <a:xfrm>
              <a:off x="2714469" y="4733144"/>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9" name="Rectangle 38"/>
            <p:cNvSpPr/>
            <p:nvPr/>
          </p:nvSpPr>
          <p:spPr>
            <a:xfrm>
              <a:off x="2714469" y="5542613"/>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0" name="Group 139"/>
          <p:cNvGrpSpPr/>
          <p:nvPr/>
        </p:nvGrpSpPr>
        <p:grpSpPr>
          <a:xfrm>
            <a:off x="8971612" y="822961"/>
            <a:ext cx="1726864" cy="1726866"/>
            <a:chOff x="5952343" y="685800"/>
            <a:chExt cx="1439053" cy="1439055"/>
          </a:xfrm>
          <a:solidFill>
            <a:schemeClr val="accent6"/>
          </a:solidFill>
        </p:grpSpPr>
        <p:sp>
          <p:nvSpPr>
            <p:cNvPr id="65" name="Rectangle 64"/>
            <p:cNvSpPr/>
            <p:nvPr/>
          </p:nvSpPr>
          <p:spPr>
            <a:xfrm>
              <a:off x="5952343" y="685800"/>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6" name="Rectangle 65"/>
            <p:cNvSpPr/>
            <p:nvPr/>
          </p:nvSpPr>
          <p:spPr>
            <a:xfrm>
              <a:off x="5952343" y="149526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3" name="Rectangle 72"/>
            <p:cNvSpPr/>
            <p:nvPr/>
          </p:nvSpPr>
          <p:spPr>
            <a:xfrm>
              <a:off x="6761809" y="685800"/>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4" name="Rectangle 73"/>
            <p:cNvSpPr/>
            <p:nvPr/>
          </p:nvSpPr>
          <p:spPr>
            <a:xfrm>
              <a:off x="6761809" y="1495268"/>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41" name="Group 140"/>
          <p:cNvGrpSpPr/>
          <p:nvPr/>
        </p:nvGrpSpPr>
        <p:grpSpPr>
          <a:xfrm>
            <a:off x="8971612" y="5679773"/>
            <a:ext cx="1726859" cy="1726867"/>
            <a:chOff x="5952343" y="4733144"/>
            <a:chExt cx="1439049" cy="1439056"/>
          </a:xfrm>
          <a:solidFill>
            <a:schemeClr val="accent6"/>
          </a:solidFill>
        </p:grpSpPr>
        <p:sp>
          <p:nvSpPr>
            <p:cNvPr id="70" name="Rectangle 69"/>
            <p:cNvSpPr/>
            <p:nvPr/>
          </p:nvSpPr>
          <p:spPr>
            <a:xfrm>
              <a:off x="5952343" y="4733144"/>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1" name="Rectangle 70"/>
            <p:cNvSpPr/>
            <p:nvPr/>
          </p:nvSpPr>
          <p:spPr>
            <a:xfrm>
              <a:off x="5952343" y="5542613"/>
              <a:ext cx="629587"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8" name="Rectangle 77"/>
            <p:cNvSpPr/>
            <p:nvPr/>
          </p:nvSpPr>
          <p:spPr>
            <a:xfrm>
              <a:off x="6761806" y="4733144"/>
              <a:ext cx="629586"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9" name="Rectangle 78"/>
            <p:cNvSpPr/>
            <p:nvPr/>
          </p:nvSpPr>
          <p:spPr>
            <a:xfrm>
              <a:off x="6761803" y="5542612"/>
              <a:ext cx="629586" cy="629587"/>
            </a:xfrm>
            <a:prstGeom prst="rect">
              <a:avLst/>
            </a:prstGeom>
            <a:grp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56" name="Group 155"/>
          <p:cNvGrpSpPr/>
          <p:nvPr/>
        </p:nvGrpSpPr>
        <p:grpSpPr>
          <a:xfrm>
            <a:off x="4114800" y="3737049"/>
            <a:ext cx="1726867" cy="755504"/>
            <a:chOff x="1905000" y="3114207"/>
            <a:chExt cx="1439056" cy="629587"/>
          </a:xfrm>
        </p:grpSpPr>
        <p:sp>
          <p:nvSpPr>
            <p:cNvPr id="28" name="Rectangle 27"/>
            <p:cNvSpPr/>
            <p:nvPr/>
          </p:nvSpPr>
          <p:spPr>
            <a:xfrm>
              <a:off x="1905000" y="3114207"/>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36" name="Rectangle 35"/>
            <p:cNvSpPr/>
            <p:nvPr/>
          </p:nvSpPr>
          <p:spPr>
            <a:xfrm>
              <a:off x="2714469" y="3114207"/>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55" name="Group 154"/>
          <p:cNvGrpSpPr/>
          <p:nvPr/>
        </p:nvGrpSpPr>
        <p:grpSpPr>
          <a:xfrm>
            <a:off x="7028888" y="4708411"/>
            <a:ext cx="755504" cy="2698230"/>
            <a:chOff x="4333406" y="3923675"/>
            <a:chExt cx="629587" cy="2248525"/>
          </a:xfrm>
        </p:grpSpPr>
        <p:sp>
          <p:nvSpPr>
            <p:cNvPr id="53" name="Rectangle 52"/>
            <p:cNvSpPr/>
            <p:nvPr/>
          </p:nvSpPr>
          <p:spPr>
            <a:xfrm>
              <a:off x="4333406" y="3923675"/>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4" name="Rectangle 53"/>
            <p:cNvSpPr/>
            <p:nvPr/>
          </p:nvSpPr>
          <p:spPr>
            <a:xfrm>
              <a:off x="4333406" y="4733144"/>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5" name="Rectangle 54"/>
            <p:cNvSpPr/>
            <p:nvPr/>
          </p:nvSpPr>
          <p:spPr>
            <a:xfrm>
              <a:off x="4333406" y="5542613"/>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53" name="Group 152"/>
          <p:cNvGrpSpPr/>
          <p:nvPr/>
        </p:nvGrpSpPr>
        <p:grpSpPr>
          <a:xfrm>
            <a:off x="6057526" y="2765686"/>
            <a:ext cx="836760" cy="2698229"/>
            <a:chOff x="3523938" y="2304738"/>
            <a:chExt cx="629587" cy="2248524"/>
          </a:xfrm>
        </p:grpSpPr>
        <p:sp>
          <p:nvSpPr>
            <p:cNvPr id="43" name="Rectangle 42"/>
            <p:cNvSpPr/>
            <p:nvPr/>
          </p:nvSpPr>
          <p:spPr>
            <a:xfrm>
              <a:off x="3523938" y="2304738"/>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4" name="Rectangle 43"/>
            <p:cNvSpPr/>
            <p:nvPr/>
          </p:nvSpPr>
          <p:spPr>
            <a:xfrm>
              <a:off x="3523938" y="3114207"/>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45" name="Rectangle 44"/>
            <p:cNvSpPr/>
            <p:nvPr/>
          </p:nvSpPr>
          <p:spPr>
            <a:xfrm>
              <a:off x="3523938" y="3923675"/>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51" name="Group 150"/>
          <p:cNvGrpSpPr/>
          <p:nvPr/>
        </p:nvGrpSpPr>
        <p:grpSpPr>
          <a:xfrm>
            <a:off x="7003811" y="822961"/>
            <a:ext cx="780581" cy="2698230"/>
            <a:chOff x="4312509" y="685800"/>
            <a:chExt cx="650484" cy="2248525"/>
          </a:xfrm>
        </p:grpSpPr>
        <p:sp>
          <p:nvSpPr>
            <p:cNvPr id="49" name="Rectangle 48"/>
            <p:cNvSpPr/>
            <p:nvPr/>
          </p:nvSpPr>
          <p:spPr>
            <a:xfrm>
              <a:off x="4333406" y="685800"/>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0" name="Rectangle 49"/>
            <p:cNvSpPr/>
            <p:nvPr/>
          </p:nvSpPr>
          <p:spPr>
            <a:xfrm>
              <a:off x="4312509" y="1495267"/>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51" name="Rectangle 50"/>
            <p:cNvSpPr/>
            <p:nvPr/>
          </p:nvSpPr>
          <p:spPr>
            <a:xfrm>
              <a:off x="4333406" y="2304738"/>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52" name="Group 151"/>
          <p:cNvGrpSpPr/>
          <p:nvPr/>
        </p:nvGrpSpPr>
        <p:grpSpPr>
          <a:xfrm>
            <a:off x="8000247" y="2765686"/>
            <a:ext cx="755506" cy="2698229"/>
            <a:chOff x="5142873" y="2304738"/>
            <a:chExt cx="629588" cy="2248524"/>
          </a:xfrm>
        </p:grpSpPr>
        <p:sp>
          <p:nvSpPr>
            <p:cNvPr id="59" name="Rectangle 58"/>
            <p:cNvSpPr/>
            <p:nvPr/>
          </p:nvSpPr>
          <p:spPr>
            <a:xfrm>
              <a:off x="5142874" y="2304738"/>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0" name="Rectangle 59"/>
            <p:cNvSpPr/>
            <p:nvPr/>
          </p:nvSpPr>
          <p:spPr>
            <a:xfrm>
              <a:off x="5142873" y="3114206"/>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61" name="Rectangle 60"/>
            <p:cNvSpPr/>
            <p:nvPr/>
          </p:nvSpPr>
          <p:spPr>
            <a:xfrm>
              <a:off x="5142874" y="3923675"/>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grpSp>
        <p:nvGrpSpPr>
          <p:cNvPr id="154" name="Group 153"/>
          <p:cNvGrpSpPr/>
          <p:nvPr/>
        </p:nvGrpSpPr>
        <p:grpSpPr>
          <a:xfrm>
            <a:off x="8971612" y="3737049"/>
            <a:ext cx="1726862" cy="755504"/>
            <a:chOff x="5952343" y="3114207"/>
            <a:chExt cx="1439052" cy="629587"/>
          </a:xfrm>
        </p:grpSpPr>
        <p:sp>
          <p:nvSpPr>
            <p:cNvPr id="68" name="Rectangle 67"/>
            <p:cNvSpPr/>
            <p:nvPr/>
          </p:nvSpPr>
          <p:spPr>
            <a:xfrm>
              <a:off x="5952343" y="3114207"/>
              <a:ext cx="629587"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sp>
          <p:nvSpPr>
            <p:cNvPr id="76" name="Rectangle 75"/>
            <p:cNvSpPr/>
            <p:nvPr/>
          </p:nvSpPr>
          <p:spPr>
            <a:xfrm>
              <a:off x="6761809" y="3114207"/>
              <a:ext cx="629586" cy="629587"/>
            </a:xfrm>
            <a:prstGeom prst="rect">
              <a:avLst/>
            </a:prstGeom>
            <a:solidFill>
              <a:srgbClr val="3A82D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endParaRPr>
            </a:p>
          </p:txBody>
        </p:sp>
      </p:grpSp>
    </p:spTree>
    <p:extLst>
      <p:ext uri="{BB962C8B-B14F-4D97-AF65-F5344CB8AC3E}">
        <p14:creationId xmlns:p14="http://schemas.microsoft.com/office/powerpoint/2010/main" val="117251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84722E-6 -1.11111E-6 L 0.43218 -0.06906 " pathEditMode="fixed" rAng="0" ptsTypes="AA">
                                      <p:cBhvr>
                                        <p:cTn id="6" dur="2000" fill="hold"/>
                                        <p:tgtEl>
                                          <p:spTgt spid="143"/>
                                        </p:tgtEl>
                                        <p:attrNameLst>
                                          <p:attrName>ppt_x</p:attrName>
                                          <p:attrName>ppt_y</p:attrName>
                                        </p:attrNameLst>
                                      </p:cBhvr>
                                      <p:rCtr x="21604" y="-3453"/>
                                    </p:animMotion>
                                  </p:childTnLst>
                                </p:cTn>
                              </p:par>
                              <p:par>
                                <p:cTn id="7" presetID="42" presetClass="path" presetSubtype="0" accel="50000" decel="50000" fill="hold" nodeType="withEffect">
                                  <p:stCondLst>
                                    <p:cond delay="0"/>
                                  </p:stCondLst>
                                  <p:childTnLst>
                                    <p:animMotion origin="layout" path="M -0.00119 -4.44444E-6 L 0.23253 -0.07214 " pathEditMode="fixed" rAng="0" ptsTypes="AA">
                                      <p:cBhvr>
                                        <p:cTn id="8" dur="2000" fill="hold"/>
                                        <p:tgtEl>
                                          <p:spTgt spid="145"/>
                                        </p:tgtEl>
                                        <p:attrNameLst>
                                          <p:attrName>ppt_x</p:attrName>
                                          <p:attrName>ppt_y</p:attrName>
                                        </p:attrNameLst>
                                      </p:cBhvr>
                                      <p:rCtr x="11686" y="-3607"/>
                                    </p:animMotion>
                                  </p:childTnLst>
                                </p:cTn>
                              </p:par>
                              <p:par>
                                <p:cTn id="9" presetID="42" presetClass="path" presetSubtype="0" accel="50000" decel="50000" fill="hold" nodeType="withEffect">
                                  <p:stCondLst>
                                    <p:cond delay="0"/>
                                  </p:stCondLst>
                                  <p:childTnLst>
                                    <p:animMotion origin="layout" path="M 0.00054 -4.44444E-6 L 0.56347 0.04591 " pathEditMode="fixed" rAng="0" ptsTypes="AA">
                                      <p:cBhvr>
                                        <p:cTn id="10" dur="2000" fill="hold"/>
                                        <p:tgtEl>
                                          <p:spTgt spid="150"/>
                                        </p:tgtEl>
                                        <p:attrNameLst>
                                          <p:attrName>ppt_x</p:attrName>
                                          <p:attrName>ppt_y</p:attrName>
                                        </p:attrNameLst>
                                      </p:cBhvr>
                                      <p:rCtr x="28147" y="2296"/>
                                    </p:animMotion>
                                  </p:childTnLst>
                                </p:cTn>
                              </p:par>
                              <p:par>
                                <p:cTn id="11" presetID="42" presetClass="path" presetSubtype="0" accel="50000" decel="50000" fill="hold" nodeType="withEffect">
                                  <p:stCondLst>
                                    <p:cond delay="0"/>
                                  </p:stCondLst>
                                  <p:childTnLst>
                                    <p:animMotion origin="layout" path="M -0.00141 4.44444E-6 L 0.23058 -0.07215 " pathEditMode="fixed" rAng="0" ptsTypes="AA">
                                      <p:cBhvr>
                                        <p:cTn id="12" dur="2000" fill="hold"/>
                                        <p:tgtEl>
                                          <p:spTgt spid="146"/>
                                        </p:tgtEl>
                                        <p:attrNameLst>
                                          <p:attrName>ppt_x</p:attrName>
                                          <p:attrName>ppt_y</p:attrName>
                                        </p:attrNameLst>
                                      </p:cBhvr>
                                      <p:rCtr x="11599" y="-3607"/>
                                    </p:animMotion>
                                  </p:childTnLst>
                                </p:cTn>
                              </p:par>
                              <p:par>
                                <p:cTn id="13" presetID="42" presetClass="path" presetSubtype="0" accel="50000" decel="50000" fill="hold" nodeType="withEffect">
                                  <p:stCondLst>
                                    <p:cond delay="0"/>
                                  </p:stCondLst>
                                  <p:childTnLst>
                                    <p:animMotion origin="layout" path="M 0.00087 4.44444E-6 L 0.5625 0.04591 " pathEditMode="fixed" rAng="0" ptsTypes="AA">
                                      <p:cBhvr>
                                        <p:cTn id="14" dur="2000" fill="hold"/>
                                        <p:tgtEl>
                                          <p:spTgt spid="149"/>
                                        </p:tgtEl>
                                        <p:attrNameLst>
                                          <p:attrName>ppt_x</p:attrName>
                                          <p:attrName>ppt_y</p:attrName>
                                        </p:attrNameLst>
                                      </p:cBhvr>
                                      <p:rCtr x="28082" y="2296"/>
                                    </p:animMotion>
                                  </p:childTnLst>
                                </p:cTn>
                              </p:par>
                              <p:par>
                                <p:cTn id="15" presetID="42" presetClass="path" presetSubtype="0" accel="50000" decel="50000" fill="hold" nodeType="withEffect">
                                  <p:stCondLst>
                                    <p:cond delay="0"/>
                                  </p:stCondLst>
                                  <p:childTnLst>
                                    <p:animMotion origin="layout" path="M 0.00098 1.11111E-6 L 0.36393 0.03916 " pathEditMode="fixed" rAng="0" ptsTypes="AA">
                                      <p:cBhvr>
                                        <p:cTn id="16" dur="2000" fill="hold"/>
                                        <p:tgtEl>
                                          <p:spTgt spid="147"/>
                                        </p:tgtEl>
                                        <p:attrNameLst>
                                          <p:attrName>ppt_x</p:attrName>
                                          <p:attrName>ppt_y</p:attrName>
                                        </p:attrNameLst>
                                      </p:cBhvr>
                                      <p:rCtr x="18142" y="1948"/>
                                    </p:animMotion>
                                  </p:childTnLst>
                                </p:cTn>
                              </p:par>
                              <p:par>
                                <p:cTn id="17" presetID="42" presetClass="path" presetSubtype="0" accel="50000" decel="50000" fill="hold" nodeType="withEffect">
                                  <p:stCondLst>
                                    <p:cond delay="0"/>
                                  </p:stCondLst>
                                  <p:childTnLst>
                                    <p:animMotion origin="layout" path="M 2.84722E-6 1.11111E-6 L 0.4311 0.03916 " pathEditMode="fixed" rAng="0" ptsTypes="AA">
                                      <p:cBhvr>
                                        <p:cTn id="18" dur="2000" fill="hold"/>
                                        <p:tgtEl>
                                          <p:spTgt spid="148"/>
                                        </p:tgtEl>
                                        <p:attrNameLst>
                                          <p:attrName>ppt_x</p:attrName>
                                          <p:attrName>ppt_y</p:attrName>
                                        </p:attrNameLst>
                                      </p:cBhvr>
                                      <p:rCtr x="21549" y="1948"/>
                                    </p:animMotion>
                                  </p:childTnLst>
                                </p:cTn>
                              </p:par>
                              <p:par>
                                <p:cTn id="19" presetID="42" presetClass="path" presetSubtype="0" accel="50000" decel="50000" fill="hold" nodeType="withEffect">
                                  <p:stCondLst>
                                    <p:cond delay="0"/>
                                  </p:stCondLst>
                                  <p:childTnLst>
                                    <p:animMotion origin="layout" path="M -1.14583E-6 -1.11111E-6 L 0.36686 -0.06906 " pathEditMode="fixed" rAng="0" ptsTypes="AA">
                                      <p:cBhvr>
                                        <p:cTn id="20" dur="2000" fill="hold"/>
                                        <p:tgtEl>
                                          <p:spTgt spid="144"/>
                                        </p:tgtEl>
                                        <p:attrNameLst>
                                          <p:attrName>ppt_x</p:attrName>
                                          <p:attrName>ppt_y</p:attrName>
                                        </p:attrNameLst>
                                      </p:cBhvr>
                                      <p:rCtr x="18338" y="-3453"/>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22222E-6 -1.11111E-6 L -0.2411 -0.06018 " pathEditMode="relative" rAng="0" ptsTypes="AA">
                                      <p:cBhvr>
                                        <p:cTn id="24" dur="2000" fill="hold"/>
                                        <p:tgtEl>
                                          <p:spTgt spid="139"/>
                                        </p:tgtEl>
                                        <p:attrNameLst>
                                          <p:attrName>ppt_x</p:attrName>
                                          <p:attrName>ppt_y</p:attrName>
                                        </p:attrNameLst>
                                      </p:cBhvr>
                                      <p:rCtr x="-12055" y="-3009"/>
                                    </p:animMotion>
                                  </p:childTnLst>
                                </p:cTn>
                              </p:par>
                              <p:par>
                                <p:cTn id="25" presetID="42" presetClass="path" presetSubtype="0" accel="50000" decel="50000" fill="hold" nodeType="withEffect">
                                  <p:stCondLst>
                                    <p:cond delay="0"/>
                                  </p:stCondLst>
                                  <p:childTnLst>
                                    <p:animMotion origin="layout" path="M 2.22222E-6 1.11111E-6 L -0.2411 -0.41416 " pathEditMode="relative" rAng="0" ptsTypes="AA">
                                      <p:cBhvr>
                                        <p:cTn id="26" dur="2000" fill="hold"/>
                                        <p:tgtEl>
                                          <p:spTgt spid="142"/>
                                        </p:tgtEl>
                                        <p:attrNameLst>
                                          <p:attrName>ppt_x</p:attrName>
                                          <p:attrName>ppt_y</p:attrName>
                                        </p:attrNameLst>
                                      </p:cBhvr>
                                      <p:rCtr x="-12055" y="-20718"/>
                                    </p:animMotion>
                                  </p:childTnLst>
                                </p:cTn>
                              </p:par>
                              <p:par>
                                <p:cTn id="27" presetID="42" presetClass="path" presetSubtype="0" accel="50000" decel="50000" fill="hold" nodeType="withEffect">
                                  <p:stCondLst>
                                    <p:cond delay="0"/>
                                  </p:stCondLst>
                                  <p:childTnLst>
                                    <p:animMotion origin="layout" path="M -5.20833E-7 -1.11111E-6 L -0.574 0.41763 " pathEditMode="relative" rAng="0" ptsTypes="AA">
                                      <p:cBhvr>
                                        <p:cTn id="28" dur="2000" fill="hold"/>
                                        <p:tgtEl>
                                          <p:spTgt spid="140"/>
                                        </p:tgtEl>
                                        <p:attrNameLst>
                                          <p:attrName>ppt_x</p:attrName>
                                          <p:attrName>ppt_y</p:attrName>
                                        </p:attrNameLst>
                                      </p:cBhvr>
                                      <p:rCtr x="-28700" y="20872"/>
                                    </p:animMotion>
                                  </p:childTnLst>
                                </p:cTn>
                              </p:par>
                              <p:par>
                                <p:cTn id="29" presetID="42" presetClass="path" presetSubtype="0" accel="50000" decel="50000" fill="hold" nodeType="withEffect">
                                  <p:stCondLst>
                                    <p:cond delay="0"/>
                                  </p:stCondLst>
                                  <p:childTnLst>
                                    <p:animMotion origin="layout" path="M -5.20833E-7 1.11111E-6 L -0.57498 0.06018 " pathEditMode="relative" rAng="0" ptsTypes="AA">
                                      <p:cBhvr>
                                        <p:cTn id="30" dur="2000" fill="hold"/>
                                        <p:tgtEl>
                                          <p:spTgt spid="141"/>
                                        </p:tgtEl>
                                        <p:attrNameLst>
                                          <p:attrName>ppt_x</p:attrName>
                                          <p:attrName>ppt_y</p:attrName>
                                        </p:attrNameLst>
                                      </p:cBhvr>
                                      <p:rCtr x="-28754" y="3009"/>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1.73611E-7 0 L 0.28863 -0.30826 " pathEditMode="relative" rAng="0" ptsTypes="AA">
                                      <p:cBhvr>
                                        <p:cTn id="34" dur="2000" fill="hold"/>
                                        <p:tgtEl>
                                          <p:spTgt spid="153"/>
                                        </p:tgtEl>
                                        <p:attrNameLst>
                                          <p:attrName>ppt_x</p:attrName>
                                          <p:attrName>ppt_y</p:attrName>
                                        </p:attrNameLst>
                                      </p:cBhvr>
                                      <p:rCtr x="14431" y="-15413"/>
                                    </p:animMotion>
                                  </p:childTnLst>
                                </p:cTn>
                              </p:par>
                              <p:par>
                                <p:cTn id="35" presetID="42" presetClass="path" presetSubtype="0" accel="50000" decel="50000" fill="hold" nodeType="withEffect">
                                  <p:stCondLst>
                                    <p:cond delay="0"/>
                                  </p:stCondLst>
                                  <p:childTnLst>
                                    <p:animMotion origin="layout" path="M 4.65278E-6 1.11111E-6 L 0.29318 -0.07215 " pathEditMode="relative" rAng="0" ptsTypes="AA">
                                      <p:cBhvr>
                                        <p:cTn id="36" dur="2000" fill="hold"/>
                                        <p:tgtEl>
                                          <p:spTgt spid="151"/>
                                        </p:tgtEl>
                                        <p:attrNameLst>
                                          <p:attrName>ppt_x</p:attrName>
                                          <p:attrName>ppt_y</p:attrName>
                                        </p:attrNameLst>
                                      </p:cBhvr>
                                      <p:rCtr x="14659" y="-3607"/>
                                    </p:animMotion>
                                  </p:childTnLst>
                                </p:cTn>
                              </p:par>
                              <p:par>
                                <p:cTn id="37" presetID="42" presetClass="path" presetSubtype="0" accel="50000" decel="50000" fill="hold" nodeType="withEffect">
                                  <p:stCondLst>
                                    <p:cond delay="0"/>
                                  </p:stCondLst>
                                  <p:childTnLst>
                                    <p:animMotion origin="layout" path="M 2.22222E-6 0 L 0.42556 -0.07215 " pathEditMode="relative" rAng="0" ptsTypes="AA">
                                      <p:cBhvr>
                                        <p:cTn id="38" dur="2000" fill="hold"/>
                                        <p:tgtEl>
                                          <p:spTgt spid="156"/>
                                        </p:tgtEl>
                                        <p:attrNameLst>
                                          <p:attrName>ppt_x</p:attrName>
                                          <p:attrName>ppt_y</p:attrName>
                                        </p:attrNameLst>
                                      </p:cBhvr>
                                      <p:rCtr x="21278" y="-3607"/>
                                    </p:animMotion>
                                  </p:childTnLst>
                                </p:cTn>
                              </p:par>
                              <p:par>
                                <p:cTn id="39" presetID="42" presetClass="path" presetSubtype="0" accel="50000" decel="50000" fill="hold" nodeType="withEffect">
                                  <p:stCondLst>
                                    <p:cond delay="0"/>
                                  </p:stCondLst>
                                  <p:childTnLst>
                                    <p:animMotion origin="layout" path="M -1.14583E-6 0 L 0.15864 0.16397 " pathEditMode="relative" rAng="0" ptsTypes="AA">
                                      <p:cBhvr>
                                        <p:cTn id="40" dur="2000" fill="hold"/>
                                        <p:tgtEl>
                                          <p:spTgt spid="152"/>
                                        </p:tgtEl>
                                        <p:attrNameLst>
                                          <p:attrName>ppt_x</p:attrName>
                                          <p:attrName>ppt_y</p:attrName>
                                        </p:attrNameLst>
                                      </p:cBhvr>
                                      <p:rCtr x="7932" y="8198"/>
                                    </p:animMotion>
                                  </p:childTnLst>
                                </p:cTn>
                              </p:par>
                              <p:par>
                                <p:cTn id="41" presetID="42" presetClass="path" presetSubtype="0" accel="50000" decel="50000" fill="hold" nodeType="withEffect">
                                  <p:stCondLst>
                                    <p:cond delay="0"/>
                                  </p:stCondLst>
                                  <p:childTnLst>
                                    <p:animMotion origin="layout" path="M -5.20833E-7 0 L 0.09364 0.40008 " pathEditMode="relative" rAng="0" ptsTypes="AA">
                                      <p:cBhvr>
                                        <p:cTn id="42" dur="2000" fill="hold"/>
                                        <p:tgtEl>
                                          <p:spTgt spid="154"/>
                                        </p:tgtEl>
                                        <p:attrNameLst>
                                          <p:attrName>ppt_x</p:attrName>
                                          <p:attrName>ppt_y</p:attrName>
                                        </p:attrNameLst>
                                      </p:cBhvr>
                                      <p:rCtr x="4677" y="20004"/>
                                    </p:animMotion>
                                  </p:childTnLst>
                                </p:cTn>
                              </p:par>
                              <p:par>
                                <p:cTn id="43" presetID="42" presetClass="path" presetSubtype="0" accel="50000" decel="50000" fill="hold" nodeType="withEffect">
                                  <p:stCondLst>
                                    <p:cond delay="0"/>
                                  </p:stCondLst>
                                  <p:childTnLst>
                                    <p:animMotion origin="layout" path="M -3.40278E-6 -1.11111E-6 L 0.2933 -0.07214 " pathEditMode="relative" rAng="0" ptsTypes="AA">
                                      <p:cBhvr>
                                        <p:cTn id="44" dur="2000" fill="hold"/>
                                        <p:tgtEl>
                                          <p:spTgt spid="155"/>
                                        </p:tgtEl>
                                        <p:attrNameLst>
                                          <p:attrName>ppt_x</p:attrName>
                                          <p:attrName>ppt_y</p:attrName>
                                        </p:attrNameLst>
                                      </p:cBhvr>
                                      <p:rCtr x="14659" y="-36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66295" y="523618"/>
            <a:ext cx="10510614" cy="7233848"/>
          </a:xfrm>
          <a:prstGeom prst="rect">
            <a:avLst/>
          </a:prstGeom>
        </p:spPr>
      </p:pic>
    </p:spTree>
    <p:extLst>
      <p:ext uri="{BB962C8B-B14F-4D97-AF65-F5344CB8AC3E}">
        <p14:creationId xmlns:p14="http://schemas.microsoft.com/office/powerpoint/2010/main" val="36110519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74545" y="-13596"/>
            <a:ext cx="10481310" cy="8238150"/>
          </a:xfrm>
          <a:prstGeom prst="rect">
            <a:avLst/>
          </a:prstGeom>
        </p:spPr>
      </p:pic>
      <p:sp>
        <p:nvSpPr>
          <p:cNvPr id="3" name="Oval 2"/>
          <p:cNvSpPr/>
          <p:nvPr/>
        </p:nvSpPr>
        <p:spPr>
          <a:xfrm>
            <a:off x="7174992" y="3783871"/>
            <a:ext cx="227294" cy="228600"/>
          </a:xfrm>
          <a:prstGeom prst="ellipse">
            <a:avLst/>
          </a:prstGeom>
          <a:solidFill>
            <a:srgbClr val="000000"/>
          </a:solidFill>
          <a:ln w="25400">
            <a:solidFill>
              <a:schemeClr val="tx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097280"/>
            <a:endParaRPr lang="en-US" sz="2160">
              <a:solidFill>
                <a:srgbClr val="FFFFFF"/>
              </a:solidFill>
            </a:endParaRPr>
          </a:p>
        </p:txBody>
      </p:sp>
    </p:spTree>
    <p:extLst>
      <p:ext uri="{BB962C8B-B14F-4D97-AF65-F5344CB8AC3E}">
        <p14:creationId xmlns:p14="http://schemas.microsoft.com/office/powerpoint/2010/main" val="2483554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65020" y="0"/>
            <a:ext cx="10500361" cy="8224713"/>
          </a:xfrm>
          <a:prstGeom prst="rect">
            <a:avLst/>
          </a:prstGeom>
        </p:spPr>
      </p:pic>
    </p:spTree>
    <p:extLst>
      <p:ext uri="{BB962C8B-B14F-4D97-AF65-F5344CB8AC3E}">
        <p14:creationId xmlns:p14="http://schemas.microsoft.com/office/powerpoint/2010/main" val="18118466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24206" y="-1"/>
            <a:ext cx="5381988" cy="8229601"/>
          </a:xfrm>
          <a:prstGeom prst="rect">
            <a:avLst/>
          </a:prstGeom>
        </p:spPr>
      </p:pic>
      <p:sp>
        <p:nvSpPr>
          <p:cNvPr id="4" name="Oval 3"/>
          <p:cNvSpPr/>
          <p:nvPr/>
        </p:nvSpPr>
        <p:spPr>
          <a:xfrm>
            <a:off x="7786914" y="2373666"/>
            <a:ext cx="109728" cy="109728"/>
          </a:xfrm>
          <a:prstGeom prst="ellipse">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097280"/>
            <a:endParaRPr lang="en-US" sz="2160">
              <a:solidFill>
                <a:srgbClr val="FFFFFF"/>
              </a:solidFill>
            </a:endParaRPr>
          </a:p>
        </p:txBody>
      </p:sp>
    </p:spTree>
    <p:extLst>
      <p:ext uri="{BB962C8B-B14F-4D97-AF65-F5344CB8AC3E}">
        <p14:creationId xmlns:p14="http://schemas.microsoft.com/office/powerpoint/2010/main" val="3372252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71523" y="995506"/>
            <a:ext cx="7287354" cy="6541883"/>
          </a:xfrm>
          <a:prstGeom prst="rect">
            <a:avLst/>
          </a:prstGeom>
        </p:spPr>
      </p:pic>
      <p:sp>
        <p:nvSpPr>
          <p:cNvPr id="3" name="Rectangle 2"/>
          <p:cNvSpPr txBox="1">
            <a:spLocks noChangeArrowheads="1"/>
          </p:cNvSpPr>
          <p:nvPr/>
        </p:nvSpPr>
        <p:spPr bwMode="auto">
          <a:xfrm>
            <a:off x="0" y="35265"/>
            <a:ext cx="14630400"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lvl1pPr algn="l" rtl="0" eaLnBrk="1" fontAlgn="base" hangingPunct="1">
              <a:spcBef>
                <a:spcPct val="0"/>
              </a:spcBef>
              <a:spcAft>
                <a:spcPct val="0"/>
              </a:spcAft>
              <a:defRPr sz="3600" b="1">
                <a:solidFill>
                  <a:srgbClr val="080808"/>
                </a:solidFill>
                <a:latin typeface="Calibri"/>
                <a:ea typeface="+mj-ea"/>
                <a:cs typeface="Calibri"/>
              </a:defRPr>
            </a:lvl1pPr>
            <a:lvl2pPr algn="l" rtl="0" eaLnBrk="1" fontAlgn="base" hangingPunct="1">
              <a:spcBef>
                <a:spcPct val="0"/>
              </a:spcBef>
              <a:spcAft>
                <a:spcPct val="0"/>
              </a:spcAft>
              <a:defRPr sz="3600" b="1">
                <a:solidFill>
                  <a:srgbClr val="080808"/>
                </a:solidFill>
                <a:latin typeface="Arial" charset="0"/>
              </a:defRPr>
            </a:lvl2pPr>
            <a:lvl3pPr algn="l" rtl="0" eaLnBrk="1" fontAlgn="base" hangingPunct="1">
              <a:spcBef>
                <a:spcPct val="0"/>
              </a:spcBef>
              <a:spcAft>
                <a:spcPct val="0"/>
              </a:spcAft>
              <a:defRPr sz="3600" b="1">
                <a:solidFill>
                  <a:srgbClr val="080808"/>
                </a:solidFill>
                <a:latin typeface="Arial" charset="0"/>
              </a:defRPr>
            </a:lvl3pPr>
            <a:lvl4pPr algn="l" rtl="0" eaLnBrk="1" fontAlgn="base" hangingPunct="1">
              <a:spcBef>
                <a:spcPct val="0"/>
              </a:spcBef>
              <a:spcAft>
                <a:spcPct val="0"/>
              </a:spcAft>
              <a:defRPr sz="3600" b="1">
                <a:solidFill>
                  <a:srgbClr val="080808"/>
                </a:solidFill>
                <a:latin typeface="Arial" charset="0"/>
              </a:defRPr>
            </a:lvl4pPr>
            <a:lvl5pPr algn="l" rtl="0" eaLnBrk="1" fontAlgn="base" hangingPunct="1">
              <a:spcBef>
                <a:spcPct val="0"/>
              </a:spcBef>
              <a:spcAft>
                <a:spcPct val="0"/>
              </a:spcAft>
              <a:defRPr sz="3600" b="1">
                <a:solidFill>
                  <a:srgbClr val="080808"/>
                </a:solidFill>
                <a:latin typeface="Arial" charset="0"/>
              </a:defRPr>
            </a:lvl5pPr>
            <a:lvl6pPr marL="457200" algn="l" rtl="0" eaLnBrk="1" fontAlgn="base" hangingPunct="1">
              <a:spcBef>
                <a:spcPct val="0"/>
              </a:spcBef>
              <a:spcAft>
                <a:spcPct val="0"/>
              </a:spcAft>
              <a:defRPr sz="3600" b="1">
                <a:solidFill>
                  <a:srgbClr val="080808"/>
                </a:solidFill>
                <a:latin typeface="Arial" charset="0"/>
              </a:defRPr>
            </a:lvl6pPr>
            <a:lvl7pPr marL="914400" algn="l" rtl="0" eaLnBrk="1" fontAlgn="base" hangingPunct="1">
              <a:spcBef>
                <a:spcPct val="0"/>
              </a:spcBef>
              <a:spcAft>
                <a:spcPct val="0"/>
              </a:spcAft>
              <a:defRPr sz="3600" b="1">
                <a:solidFill>
                  <a:srgbClr val="080808"/>
                </a:solidFill>
                <a:latin typeface="Arial" charset="0"/>
              </a:defRPr>
            </a:lvl7pPr>
            <a:lvl8pPr marL="1371600" algn="l" rtl="0" eaLnBrk="1" fontAlgn="base" hangingPunct="1">
              <a:spcBef>
                <a:spcPct val="0"/>
              </a:spcBef>
              <a:spcAft>
                <a:spcPct val="0"/>
              </a:spcAft>
              <a:defRPr sz="3600" b="1">
                <a:solidFill>
                  <a:srgbClr val="080808"/>
                </a:solidFill>
                <a:latin typeface="Arial" charset="0"/>
              </a:defRPr>
            </a:lvl8pPr>
            <a:lvl9pPr marL="1828800" algn="l" rtl="0" eaLnBrk="1" fontAlgn="base" hangingPunct="1">
              <a:spcBef>
                <a:spcPct val="0"/>
              </a:spcBef>
              <a:spcAft>
                <a:spcPct val="0"/>
              </a:spcAft>
              <a:defRPr sz="3600" b="1">
                <a:solidFill>
                  <a:srgbClr val="080808"/>
                </a:solidFill>
                <a:latin typeface="Arial" charset="0"/>
              </a:defRPr>
            </a:lvl9pPr>
          </a:lstStyle>
          <a:p>
            <a:pPr algn="ctr"/>
            <a:r>
              <a:rPr lang="en-US" sz="4400" kern="0" dirty="0">
                <a:solidFill>
                  <a:srgbClr val="4D4D4D">
                    <a:lumMod val="60000"/>
                    <a:lumOff val="40000"/>
                  </a:srgbClr>
                </a:solidFill>
                <a:latin typeface="+mj-lt"/>
              </a:rPr>
              <a:t>Analytics: A New Path to Value – MIT 2010</a:t>
            </a:r>
            <a:endParaRPr lang="uk-UA" sz="4400" kern="0" dirty="0">
              <a:solidFill>
                <a:srgbClr val="4D4D4D">
                  <a:lumMod val="60000"/>
                  <a:lumOff val="40000"/>
                </a:srgbClr>
              </a:solidFill>
              <a:latin typeface="+mj-lt"/>
            </a:endParaRPr>
          </a:p>
        </p:txBody>
      </p:sp>
      <p:sp>
        <p:nvSpPr>
          <p:cNvPr id="4" name="TextBox 3"/>
          <p:cNvSpPr txBox="1"/>
          <p:nvPr/>
        </p:nvSpPr>
        <p:spPr>
          <a:xfrm>
            <a:off x="1828800" y="7513806"/>
            <a:ext cx="10972800" cy="683264"/>
          </a:xfrm>
          <a:prstGeom prst="rect">
            <a:avLst/>
          </a:prstGeom>
          <a:noFill/>
        </p:spPr>
        <p:txBody>
          <a:bodyPr wrap="square" rtlCol="0">
            <a:spAutoFit/>
          </a:bodyPr>
          <a:lstStyle/>
          <a:p>
            <a:pPr algn="ctr" defTabSz="1097280"/>
            <a:r>
              <a:rPr lang="en-US" sz="1920" dirty="0">
                <a:solidFill>
                  <a:srgbClr val="4D4D4D"/>
                </a:solidFill>
                <a:latin typeface="+mn-lt"/>
                <a:ea typeface="+mn-ea"/>
                <a:cs typeface="+mn-cs"/>
              </a:rPr>
              <a:t>Source: </a:t>
            </a:r>
            <a:r>
              <a:rPr lang="en-US" sz="1920" dirty="0" smtClean="0">
                <a:solidFill>
                  <a:srgbClr val="4D4D4D"/>
                </a:solidFill>
                <a:latin typeface="+mn-lt"/>
                <a:ea typeface="+mn-ea"/>
                <a:cs typeface="+mn-cs"/>
              </a:rPr>
              <a:t>Big Data, Analytics and the Path From Insights to Value</a:t>
            </a:r>
          </a:p>
          <a:p>
            <a:pPr algn="ctr" defTabSz="1097280"/>
            <a:r>
              <a:rPr lang="en-US" sz="1920" i="1" dirty="0" smtClean="0">
                <a:solidFill>
                  <a:srgbClr val="4D4D4D"/>
                </a:solidFill>
                <a:latin typeface="+mn-lt"/>
                <a:ea typeface="+mn-ea"/>
                <a:cs typeface="+mn-cs"/>
              </a:rPr>
              <a:t>MIT Sloan Management Review</a:t>
            </a:r>
            <a:r>
              <a:rPr lang="en-US" sz="1920" dirty="0" smtClean="0">
                <a:solidFill>
                  <a:srgbClr val="4D4D4D"/>
                </a:solidFill>
                <a:latin typeface="+mn-lt"/>
                <a:ea typeface="+mn-ea"/>
                <a:cs typeface="+mn-cs"/>
              </a:rPr>
              <a:t>, December 2010</a:t>
            </a:r>
            <a:endParaRPr lang="en-US" sz="1920" dirty="0">
              <a:solidFill>
                <a:srgbClr val="4D4D4D"/>
              </a:solidFill>
              <a:latin typeface="+mn-lt"/>
              <a:ea typeface="+mn-ea"/>
              <a:cs typeface="+mn-cs"/>
            </a:endParaRPr>
          </a:p>
        </p:txBody>
      </p:sp>
    </p:spTree>
    <p:extLst>
      <p:ext uri="{BB962C8B-B14F-4D97-AF65-F5344CB8AC3E}">
        <p14:creationId xmlns:p14="http://schemas.microsoft.com/office/powerpoint/2010/main" val="6768452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2003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90931"/>
          </a:xfrm>
        </p:spPr>
        <p:txBody>
          <a:bodyPr/>
          <a:lstStyle/>
          <a:p>
            <a:r>
              <a:rPr lang="en-US" sz="4800" dirty="0">
                <a:solidFill>
                  <a:schemeClr val="accent5"/>
                </a:solidFill>
              </a:rPr>
              <a:t>Putting it all </a:t>
            </a:r>
            <a:r>
              <a:rPr lang="en-US" sz="4800" dirty="0" smtClean="0">
                <a:solidFill>
                  <a:schemeClr val="accent5"/>
                </a:solidFill>
              </a:rPr>
              <a:t>together</a:t>
            </a:r>
            <a:endParaRPr lang="en-US" dirty="0"/>
          </a:p>
        </p:txBody>
      </p:sp>
      <p:sp>
        <p:nvSpPr>
          <p:cNvPr id="16386" name="Rectangle 2"/>
          <p:cNvSpPr>
            <a:spLocks noGrp="1" noChangeArrowheads="1"/>
          </p:cNvSpPr>
          <p:nvPr>
            <p:ph type="body" sz="quarter" idx="10"/>
          </p:nvPr>
        </p:nvSpPr>
        <p:spPr>
          <a:prstGeom prst="rect">
            <a:avLst/>
          </a:prstGeom>
        </p:spPr>
        <p:txBody>
          <a:bodyPr/>
          <a:lstStyle/>
          <a:p>
            <a:pPr marL="750067">
              <a:defRPr/>
            </a:pPr>
            <a:r>
              <a:rPr lang="en-US" sz="3500" dirty="0"/>
              <a:t>We live in a world that is rich with data</a:t>
            </a:r>
          </a:p>
          <a:p>
            <a:pPr marL="750067">
              <a:defRPr/>
            </a:pPr>
            <a:r>
              <a:rPr lang="en-US" sz="3500" dirty="0"/>
              <a:t>Tools let us look at the past, present, and</a:t>
            </a:r>
            <a:br>
              <a:rPr lang="en-US" sz="3500" dirty="0"/>
            </a:br>
            <a:r>
              <a:rPr lang="en-US" sz="3500" dirty="0"/>
              <a:t>“try out” future scenarios</a:t>
            </a:r>
          </a:p>
          <a:p>
            <a:pPr marL="750067">
              <a:defRPr/>
            </a:pPr>
            <a:r>
              <a:rPr lang="en-US" sz="3500" dirty="0"/>
              <a:t>Ultimately, we want to understand our world and make better choices, change behavior, grow wealth, improve quality of life, etc.</a:t>
            </a:r>
          </a:p>
          <a:p>
            <a:pPr marL="750067">
              <a:defRPr/>
            </a:pPr>
            <a:r>
              <a:rPr lang="en-US" sz="3500" dirty="0"/>
              <a:t>We discover </a:t>
            </a:r>
            <a:r>
              <a:rPr lang="en-US" sz="3500" i="1" dirty="0"/>
              <a:t>how</a:t>
            </a:r>
            <a:r>
              <a:rPr lang="en-US" sz="3500" dirty="0"/>
              <a:t> to do these things</a:t>
            </a:r>
            <a:br>
              <a:rPr lang="en-US" sz="3500" dirty="0"/>
            </a:br>
            <a:r>
              <a:rPr lang="en-US" sz="3500" dirty="0"/>
              <a:t>by asking questions through data…</a:t>
            </a:r>
          </a:p>
        </p:txBody>
      </p:sp>
    </p:spTree>
    <p:extLst>
      <p:ext uri="{BB962C8B-B14F-4D97-AF65-F5344CB8AC3E}">
        <p14:creationId xmlns:p14="http://schemas.microsoft.com/office/powerpoint/2010/main" val="402280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2788" y="601314"/>
            <a:ext cx="13244512" cy="590931"/>
          </a:xfrm>
        </p:spPr>
        <p:txBody>
          <a:bodyPr/>
          <a:lstStyle/>
          <a:p>
            <a:r>
              <a:rPr lang="en-US" sz="4800" dirty="0">
                <a:solidFill>
                  <a:schemeClr val="accent5"/>
                </a:solidFill>
              </a:rPr>
              <a:t>Putting </a:t>
            </a:r>
            <a:r>
              <a:rPr lang="en-US" sz="4800" dirty="0" smtClean="0">
                <a:solidFill>
                  <a:schemeClr val="accent5"/>
                </a:solidFill>
              </a:rPr>
              <a:t>it </a:t>
            </a:r>
            <a:r>
              <a:rPr lang="en-US" sz="4800" dirty="0">
                <a:solidFill>
                  <a:schemeClr val="accent5"/>
                </a:solidFill>
              </a:rPr>
              <a:t>all </a:t>
            </a:r>
            <a:r>
              <a:rPr lang="en-US" sz="4800" dirty="0" smtClean="0">
                <a:solidFill>
                  <a:schemeClr val="accent5"/>
                </a:solidFill>
              </a:rPr>
              <a:t>together</a:t>
            </a:r>
            <a:endParaRPr lang="en-US" dirty="0"/>
          </a:p>
        </p:txBody>
      </p:sp>
      <p:sp>
        <p:nvSpPr>
          <p:cNvPr id="2" name="Content Placeholder 1"/>
          <p:cNvSpPr>
            <a:spLocks noGrp="1"/>
          </p:cNvSpPr>
          <p:nvPr>
            <p:ph type="body" sz="quarter" idx="10"/>
          </p:nvPr>
        </p:nvSpPr>
        <p:spPr>
          <a:prstGeom prst="rect">
            <a:avLst/>
          </a:prstGeom>
        </p:spPr>
        <p:txBody>
          <a:bodyPr/>
          <a:lstStyle/>
          <a:p>
            <a:pPr>
              <a:defRPr/>
            </a:pPr>
            <a:r>
              <a:rPr lang="en-US" sz="3500" dirty="0"/>
              <a:t>The understanding and interpretation of data is an activity of </a:t>
            </a:r>
            <a:br>
              <a:rPr lang="en-US" sz="3500" dirty="0"/>
            </a:br>
            <a:r>
              <a:rPr lang="en-US" sz="3500" u="sng" dirty="0"/>
              <a:t>human</a:t>
            </a:r>
            <a:r>
              <a:rPr lang="en-US" sz="3500" dirty="0"/>
              <a:t> cognition</a:t>
            </a:r>
          </a:p>
          <a:p>
            <a:pPr marL="0" indent="0">
              <a:lnSpc>
                <a:spcPct val="70000"/>
              </a:lnSpc>
              <a:buNone/>
              <a:defRPr/>
            </a:pPr>
            <a:r>
              <a:rPr lang="en-US" sz="2800" dirty="0"/>
              <a:t> </a:t>
            </a:r>
          </a:p>
          <a:p>
            <a:pPr marL="1125101" lvl="1">
              <a:defRPr/>
            </a:pPr>
            <a:r>
              <a:rPr lang="en-US" sz="2800" b="1" dirty="0"/>
              <a:t>Asking questions, discovering patterns, drawing meaning from the data</a:t>
            </a:r>
          </a:p>
          <a:p>
            <a:pPr marL="1125101" lvl="1">
              <a:defRPr/>
            </a:pPr>
            <a:r>
              <a:rPr lang="en-US" sz="2800" b="1" dirty="0"/>
              <a:t>Creative, visually-driven process; also requires empirical and mathematical skills</a:t>
            </a:r>
          </a:p>
          <a:p>
            <a:pPr marL="1125101" lvl="1">
              <a:defRPr/>
            </a:pPr>
            <a:r>
              <a:rPr lang="en-US" sz="2800" b="1" dirty="0"/>
              <a:t>Requires subject matter knowledge</a:t>
            </a:r>
          </a:p>
          <a:p>
            <a:pPr marL="1125101" lvl="1">
              <a:defRPr/>
            </a:pPr>
            <a:r>
              <a:rPr lang="en-US" sz="2800" b="1" dirty="0"/>
              <a:t>Built-in rules (or at least, </a:t>
            </a:r>
            <a:r>
              <a:rPr lang="en-US" sz="2800" b="1" dirty="0" smtClean="0"/>
              <a:t>guidelines) affect </a:t>
            </a:r>
            <a:r>
              <a:rPr lang="en-US" sz="2800" b="1" dirty="0"/>
              <a:t>the way we process </a:t>
            </a:r>
            <a:br>
              <a:rPr lang="en-US" sz="2800" b="1" dirty="0"/>
            </a:br>
            <a:r>
              <a:rPr lang="en-US" sz="2800" b="1" dirty="0"/>
              <a:t>information</a:t>
            </a:r>
          </a:p>
          <a:p>
            <a:endParaRPr lang="en-US" dirty="0"/>
          </a:p>
        </p:txBody>
      </p:sp>
    </p:spTree>
    <p:extLst>
      <p:ext uri="{BB962C8B-B14F-4D97-AF65-F5344CB8AC3E}">
        <p14:creationId xmlns:p14="http://schemas.microsoft.com/office/powerpoint/2010/main" val="2443443310"/>
      </p:ext>
    </p:extLst>
  </p:cSld>
  <p:clrMapOvr>
    <a:masterClrMapping/>
  </p:clrMapOvr>
  <p:transition spd="slow">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sz="5000" dirty="0">
                <a:solidFill>
                  <a:schemeClr val="accent5"/>
                </a:solidFill>
              </a:rPr>
              <a:t>Easy, right?  Not so fast…</a:t>
            </a:r>
          </a:p>
        </p:txBody>
      </p:sp>
      <p:sp>
        <p:nvSpPr>
          <p:cNvPr id="3" name="Content Placeholder 2"/>
          <p:cNvSpPr>
            <a:spLocks noGrp="1"/>
          </p:cNvSpPr>
          <p:nvPr>
            <p:ph type="body" sz="quarter" idx="10"/>
          </p:nvPr>
        </p:nvSpPr>
        <p:spPr>
          <a:prstGeom prst="rect">
            <a:avLst/>
          </a:prstGeom>
        </p:spPr>
        <p:txBody>
          <a:bodyPr/>
          <a:lstStyle/>
          <a:p>
            <a:r>
              <a:rPr lang="en-US" sz="3500" dirty="0"/>
              <a:t>Software promises to reveal the answers…but…</a:t>
            </a:r>
          </a:p>
          <a:p>
            <a:pPr lvl="1"/>
            <a:r>
              <a:rPr lang="en-US" sz="2800" b="1" dirty="0"/>
              <a:t>Computers can’t figure out what our data means, how it connects to the business or problem, and what to do</a:t>
            </a:r>
          </a:p>
          <a:p>
            <a:pPr lvl="1"/>
            <a:r>
              <a:rPr lang="en-US" sz="2800" b="1" dirty="0"/>
              <a:t>Data needs are changing </a:t>
            </a:r>
            <a:r>
              <a:rPr lang="en-US" sz="2800" b="0" dirty="0"/>
              <a:t>(</a:t>
            </a:r>
            <a:r>
              <a:rPr lang="en-US" sz="2800" b="0" i="1" dirty="0"/>
              <a:t>e.g., </a:t>
            </a:r>
            <a:r>
              <a:rPr lang="en-US" sz="2800" b="0" dirty="0"/>
              <a:t>big data)</a:t>
            </a:r>
            <a:endParaRPr lang="en-US" sz="2800" dirty="0"/>
          </a:p>
          <a:p>
            <a:pPr lvl="1"/>
            <a:r>
              <a:rPr lang="en-US" sz="2800" b="1" dirty="0"/>
              <a:t>Users expect “iPhone easy”</a:t>
            </a:r>
            <a:r>
              <a:rPr lang="en-US" sz="3500" b="1" dirty="0"/>
              <a:t/>
            </a:r>
            <a:br>
              <a:rPr lang="en-US" sz="3500" b="1" dirty="0"/>
            </a:br>
            <a:endParaRPr lang="en-US" sz="3500" b="1" dirty="0"/>
          </a:p>
          <a:p>
            <a:r>
              <a:rPr lang="en-US" sz="3500" dirty="0"/>
              <a:t>We don’t train for visual intelligence</a:t>
            </a:r>
            <a:br>
              <a:rPr lang="en-US" sz="3500" dirty="0"/>
            </a:br>
            <a:endParaRPr lang="en-US" sz="3500" dirty="0"/>
          </a:p>
          <a:p>
            <a:pPr marL="0" indent="0" algn="ctr">
              <a:buNone/>
            </a:pPr>
            <a:r>
              <a:rPr lang="en-US" sz="4000" dirty="0"/>
              <a:t>Data + tools + brains &gt;&gt;&gt;</a:t>
            </a:r>
            <a:r>
              <a:rPr lang="en-US" sz="4000" b="1" dirty="0"/>
              <a:t> business intelligence</a:t>
            </a:r>
          </a:p>
          <a:p>
            <a:endParaRPr lang="en-US" dirty="0"/>
          </a:p>
        </p:txBody>
      </p:sp>
    </p:spTree>
    <p:extLst>
      <p:ext uri="{BB962C8B-B14F-4D97-AF65-F5344CB8AC3E}">
        <p14:creationId xmlns:p14="http://schemas.microsoft.com/office/powerpoint/2010/main" val="3070044614"/>
      </p:ext>
    </p:extLst>
  </p:cSld>
  <p:clrMapOvr>
    <a:masterClrMapping/>
  </p:clrMapOvr>
  <p:transition spd="slow">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4294967295"/>
          </p:nvPr>
        </p:nvSpPr>
        <p:spPr>
          <a:xfrm>
            <a:off x="150813" y="182564"/>
            <a:ext cx="14328775" cy="731837"/>
          </a:xfrm>
          <a:prstGeom prst="rect">
            <a:avLst/>
          </a:prstGeom>
        </p:spPr>
        <p:txBody>
          <a:bodyPr/>
          <a:lstStyle/>
          <a:p>
            <a:pPr marL="0" indent="0" algn="ctr">
              <a:buNone/>
              <a:defRPr/>
            </a:pPr>
            <a:r>
              <a:rPr lang="en-US" sz="4000" i="1" dirty="0"/>
              <a:t>Most people agree that this is data visualization…</a:t>
            </a:r>
          </a:p>
          <a:p>
            <a:pPr marL="0" indent="0" algn="ctr">
              <a:buNone/>
            </a:pPr>
            <a:endParaRPr lang="en-US" i="1" dirty="0"/>
          </a:p>
        </p:txBody>
      </p:sp>
      <p:pic>
        <p:nvPicPr>
          <p:cNvPr id="5" name="Picture 4"/>
          <p:cNvPicPr>
            <a:picLocks noChangeAspect="1"/>
          </p:cNvPicPr>
          <p:nvPr/>
        </p:nvPicPr>
        <p:blipFill>
          <a:blip r:embed="rId3"/>
          <a:stretch>
            <a:fillRect/>
          </a:stretch>
        </p:blipFill>
        <p:spPr>
          <a:xfrm>
            <a:off x="3017520" y="1074057"/>
            <a:ext cx="8595360" cy="6365214"/>
          </a:xfrm>
          <a:prstGeom prst="rect">
            <a:avLst/>
          </a:prstGeom>
        </p:spPr>
      </p:pic>
      <p:sp>
        <p:nvSpPr>
          <p:cNvPr id="6" name="TextBox 5"/>
          <p:cNvSpPr txBox="1"/>
          <p:nvPr/>
        </p:nvSpPr>
        <p:spPr>
          <a:xfrm>
            <a:off x="1828800" y="7826100"/>
            <a:ext cx="10972800" cy="387798"/>
          </a:xfrm>
          <a:prstGeom prst="rect">
            <a:avLst/>
          </a:prstGeom>
          <a:noFill/>
        </p:spPr>
        <p:txBody>
          <a:bodyPr wrap="square" rtlCol="0">
            <a:spAutoFit/>
          </a:bodyPr>
          <a:lstStyle/>
          <a:p>
            <a:pPr algn="ctr" defTabSz="1097280"/>
            <a:r>
              <a:rPr lang="en-US" sz="1920" dirty="0" smtClean="0">
                <a:solidFill>
                  <a:srgbClr val="4D4D4D"/>
                </a:solidFill>
                <a:latin typeface="+mn-lt"/>
                <a:ea typeface="+mn-ea"/>
                <a:cs typeface="+mn-cs"/>
              </a:rPr>
              <a:t>Source: </a:t>
            </a:r>
            <a:r>
              <a:rPr lang="en-US" sz="1920" i="1" dirty="0" smtClean="0">
                <a:solidFill>
                  <a:srgbClr val="4D4D4D"/>
                </a:solidFill>
                <a:latin typeface="+mn-lt"/>
                <a:ea typeface="+mn-ea"/>
                <a:cs typeface="+mn-cs"/>
              </a:rPr>
              <a:t>Information Dashboard Design </a:t>
            </a:r>
            <a:r>
              <a:rPr lang="en-US" sz="1920" dirty="0" smtClean="0">
                <a:solidFill>
                  <a:srgbClr val="4D4D4D"/>
                </a:solidFill>
                <a:latin typeface="+mn-lt"/>
                <a:ea typeface="+mn-ea"/>
                <a:cs typeface="+mn-cs"/>
              </a:rPr>
              <a:t>(2 Ed.) by Stephen Few</a:t>
            </a:r>
            <a:endParaRPr lang="en-US" sz="1920" dirty="0">
              <a:solidFill>
                <a:srgbClr val="4D4D4D"/>
              </a:solidFill>
              <a:latin typeface="+mn-lt"/>
              <a:ea typeface="+mn-ea"/>
              <a:cs typeface="+mn-cs"/>
            </a:endParaRPr>
          </a:p>
        </p:txBody>
      </p:sp>
    </p:spTree>
    <p:extLst>
      <p:ext uri="{BB962C8B-B14F-4D97-AF65-F5344CB8AC3E}">
        <p14:creationId xmlns:p14="http://schemas.microsoft.com/office/powerpoint/2010/main" val="1086531691"/>
      </p:ext>
    </p:extLst>
  </p:cSld>
  <p:clrMapOvr>
    <a:masterClrMapping/>
  </p:clrMapOvr>
  <p:transition spd="slow">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7567"/>
            <a:ext cx="14630400" cy="779463"/>
          </a:xfrm>
          <a:prstGeom prst="rect">
            <a:avLst/>
          </a:prstGeom>
        </p:spPr>
        <p:txBody>
          <a:bodyPr anchor="ctr">
            <a:normAutofit/>
          </a:bodyPr>
          <a:lstStyle/>
          <a:p>
            <a:pPr algn="ctr"/>
            <a:r>
              <a:rPr lang="en-US" dirty="0"/>
              <a:t>Stretching our thinking about </a:t>
            </a:r>
            <a:r>
              <a:rPr lang="en-US" dirty="0" smtClean="0"/>
              <a:t>data…</a:t>
            </a:r>
            <a:endParaRPr lang="en-US" dirty="0"/>
          </a:p>
        </p:txBody>
      </p:sp>
      <p:sp>
        <p:nvSpPr>
          <p:cNvPr id="7" name="Content Placeholder 2"/>
          <p:cNvSpPr>
            <a:spLocks noGrp="1"/>
          </p:cNvSpPr>
          <p:nvPr>
            <p:ph idx="4294967295"/>
          </p:nvPr>
        </p:nvSpPr>
        <p:spPr>
          <a:xfrm>
            <a:off x="0" y="7219950"/>
            <a:ext cx="9051925" cy="731838"/>
          </a:xfrm>
          <a:prstGeom prst="rect">
            <a:avLst/>
          </a:prstGeom>
        </p:spPr>
        <p:txBody>
          <a:bodyPr/>
          <a:lstStyle/>
          <a:p>
            <a:pPr marL="0" indent="0" algn="ctr">
              <a:buNone/>
              <a:defRPr/>
            </a:pPr>
            <a:r>
              <a:rPr lang="en-US" sz="4000" i="1" dirty="0"/>
              <a:t>…what about this?</a:t>
            </a:r>
          </a:p>
        </p:txBody>
      </p:sp>
      <p:pic>
        <p:nvPicPr>
          <p:cNvPr id="4" name="Picture 3"/>
          <p:cNvPicPr>
            <a:picLocks noChangeAspect="1"/>
          </p:cNvPicPr>
          <p:nvPr/>
        </p:nvPicPr>
        <p:blipFill>
          <a:blip r:embed="rId3"/>
          <a:stretch>
            <a:fillRect/>
          </a:stretch>
        </p:blipFill>
        <p:spPr>
          <a:xfrm>
            <a:off x="2834640" y="869488"/>
            <a:ext cx="8961120" cy="6350462"/>
          </a:xfrm>
          <a:prstGeom prst="rect">
            <a:avLst/>
          </a:prstGeom>
        </p:spPr>
      </p:pic>
      <p:sp>
        <p:nvSpPr>
          <p:cNvPr id="5" name="TextBox 4"/>
          <p:cNvSpPr txBox="1"/>
          <p:nvPr/>
        </p:nvSpPr>
        <p:spPr>
          <a:xfrm>
            <a:off x="7581900" y="7777972"/>
            <a:ext cx="6972300" cy="387798"/>
          </a:xfrm>
          <a:prstGeom prst="rect">
            <a:avLst/>
          </a:prstGeom>
          <a:noFill/>
        </p:spPr>
        <p:txBody>
          <a:bodyPr wrap="square" rtlCol="0">
            <a:spAutoFit/>
          </a:bodyPr>
          <a:lstStyle/>
          <a:p>
            <a:pPr algn="r" defTabSz="1097280"/>
            <a:r>
              <a:rPr lang="en-US" sz="1920" dirty="0" smtClean="0">
                <a:solidFill>
                  <a:srgbClr val="4D4D4D"/>
                </a:solidFill>
                <a:latin typeface="+mn-lt"/>
                <a:ea typeface="+mn-ea"/>
                <a:cs typeface="+mn-cs"/>
              </a:rPr>
              <a:t>Source: </a:t>
            </a:r>
            <a:r>
              <a:rPr lang="en-US" sz="1920" dirty="0">
                <a:solidFill>
                  <a:srgbClr val="4D4D4D"/>
                </a:solidFill>
                <a:latin typeface="+mn-lt"/>
                <a:ea typeface="+mn-ea"/>
                <a:cs typeface="+mn-cs"/>
              </a:rPr>
              <a:t>http://www.clevelandart.org/art/collection/search</a:t>
            </a:r>
          </a:p>
        </p:txBody>
      </p:sp>
    </p:spTree>
    <p:extLst>
      <p:ext uri="{BB962C8B-B14F-4D97-AF65-F5344CB8AC3E}">
        <p14:creationId xmlns:p14="http://schemas.microsoft.com/office/powerpoint/2010/main" val="699354015"/>
      </p:ext>
    </p:extLst>
  </p:cSld>
  <p:clrMapOvr>
    <a:masterClrMapping/>
  </p:clrMapOvr>
  <p:transition spd="slow">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17567"/>
            <a:ext cx="14630400" cy="779463"/>
          </a:xfrm>
          <a:prstGeom prst="rect">
            <a:avLst/>
          </a:prstGeom>
        </p:spPr>
        <p:txBody>
          <a:bodyPr anchor="ctr">
            <a:normAutofit/>
          </a:bodyPr>
          <a:lstStyle/>
          <a:p>
            <a:pPr algn="ctr"/>
            <a:r>
              <a:rPr lang="en-US" dirty="0"/>
              <a:t>Stretching our thinking about </a:t>
            </a:r>
            <a:r>
              <a:rPr lang="en-US" dirty="0" smtClean="0"/>
              <a:t>data…</a:t>
            </a:r>
            <a:endParaRPr lang="en-US" dirty="0"/>
          </a:p>
        </p:txBody>
      </p:sp>
      <p:sp>
        <p:nvSpPr>
          <p:cNvPr id="7" name="Content Placeholder 2"/>
          <p:cNvSpPr>
            <a:spLocks noGrp="1"/>
          </p:cNvSpPr>
          <p:nvPr>
            <p:ph idx="4294967295"/>
          </p:nvPr>
        </p:nvSpPr>
        <p:spPr>
          <a:xfrm>
            <a:off x="0" y="7219950"/>
            <a:ext cx="9051925" cy="731838"/>
          </a:xfrm>
          <a:prstGeom prst="rect">
            <a:avLst/>
          </a:prstGeom>
        </p:spPr>
        <p:txBody>
          <a:bodyPr/>
          <a:lstStyle/>
          <a:p>
            <a:pPr marL="0" indent="0" algn="ctr">
              <a:buNone/>
              <a:defRPr/>
            </a:pPr>
            <a:r>
              <a:rPr lang="en-US" sz="4000" i="1" dirty="0"/>
              <a:t>…what about this?</a:t>
            </a:r>
          </a:p>
        </p:txBody>
      </p:sp>
      <p:sp>
        <p:nvSpPr>
          <p:cNvPr id="5" name="TextBox 4"/>
          <p:cNvSpPr txBox="1"/>
          <p:nvPr/>
        </p:nvSpPr>
        <p:spPr>
          <a:xfrm>
            <a:off x="7581900" y="7777972"/>
            <a:ext cx="6972300" cy="387798"/>
          </a:xfrm>
          <a:prstGeom prst="rect">
            <a:avLst/>
          </a:prstGeom>
          <a:noFill/>
        </p:spPr>
        <p:txBody>
          <a:bodyPr wrap="square" rtlCol="0">
            <a:spAutoFit/>
          </a:bodyPr>
          <a:lstStyle/>
          <a:p>
            <a:pPr algn="r" defTabSz="1097280"/>
            <a:r>
              <a:rPr lang="en-US" sz="1920" dirty="0" smtClean="0">
                <a:solidFill>
                  <a:srgbClr val="4D4D4D"/>
                </a:solidFill>
                <a:latin typeface="+mn-lt"/>
                <a:ea typeface="+mn-ea"/>
                <a:cs typeface="+mn-cs"/>
              </a:rPr>
              <a:t>Source: </a:t>
            </a:r>
            <a:r>
              <a:rPr lang="en-US" sz="1920" dirty="0">
                <a:solidFill>
                  <a:srgbClr val="4D4D4D"/>
                </a:solidFill>
                <a:latin typeface="+mn-lt"/>
                <a:ea typeface="+mn-ea"/>
                <a:cs typeface="+mn-cs"/>
              </a:rPr>
              <a:t>http://www.clevelandart.org/art/collection/search</a:t>
            </a:r>
          </a:p>
        </p:txBody>
      </p:sp>
      <p:pic>
        <p:nvPicPr>
          <p:cNvPr id="6" name="Picture 5"/>
          <p:cNvPicPr>
            <a:picLocks noChangeAspect="1"/>
          </p:cNvPicPr>
          <p:nvPr/>
        </p:nvPicPr>
        <p:blipFill>
          <a:blip r:embed="rId3"/>
          <a:stretch>
            <a:fillRect/>
          </a:stretch>
        </p:blipFill>
        <p:spPr>
          <a:xfrm>
            <a:off x="2834642" y="867465"/>
            <a:ext cx="8961119" cy="6350460"/>
          </a:xfrm>
          <a:prstGeom prst="rect">
            <a:avLst/>
          </a:prstGeom>
        </p:spPr>
      </p:pic>
    </p:spTree>
    <p:extLst>
      <p:ext uri="{BB962C8B-B14F-4D97-AF65-F5344CB8AC3E}">
        <p14:creationId xmlns:p14="http://schemas.microsoft.com/office/powerpoint/2010/main" val="1058877118"/>
      </p:ext>
    </p:extLst>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39440" y="0"/>
            <a:ext cx="8328660" cy="8229600"/>
          </a:xfrm>
          <a:prstGeom prst="rect">
            <a:avLst/>
          </a:prstGeom>
        </p:spPr>
      </p:pic>
    </p:spTree>
    <p:extLst>
      <p:ext uri="{BB962C8B-B14F-4D97-AF65-F5344CB8AC3E}">
        <p14:creationId xmlns:p14="http://schemas.microsoft.com/office/powerpoint/2010/main" val="1870693103"/>
      </p:ext>
    </p:extLst>
  </p:cSld>
  <p:clrMapOvr>
    <a:masterClrMapping/>
  </p:clrMapOvr>
  <p:transition spd="slow">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39440" y="91440"/>
            <a:ext cx="8328660" cy="8138160"/>
          </a:xfrm>
          <a:prstGeom prst="rect">
            <a:avLst/>
          </a:prstGeom>
        </p:spPr>
      </p:pic>
    </p:spTree>
    <p:extLst>
      <p:ext uri="{BB962C8B-B14F-4D97-AF65-F5344CB8AC3E}">
        <p14:creationId xmlns:p14="http://schemas.microsoft.com/office/powerpoint/2010/main" val="828026986"/>
      </p:ext>
    </p:extLst>
  </p:cSld>
  <p:clrMapOvr>
    <a:masterClrMapping/>
  </p:clrMapOvr>
  <p:transition spd="slow">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prstGeom prst="rect">
            <a:avLst/>
          </a:prstGeom>
        </p:spPr>
        <p:txBody>
          <a:bodyPr>
            <a:normAutofit fontScale="90000"/>
          </a:bodyPr>
          <a:lstStyle/>
          <a:p>
            <a:pPr eaLnBrk="1" hangingPunct="1">
              <a:defRPr/>
            </a:pPr>
            <a:r>
              <a:rPr lang="en-US" sz="5000" dirty="0">
                <a:solidFill>
                  <a:schemeClr val="accent5"/>
                </a:solidFill>
              </a:rPr>
              <a:t>Concluding Thoughts</a:t>
            </a:r>
          </a:p>
        </p:txBody>
      </p:sp>
      <p:sp>
        <p:nvSpPr>
          <p:cNvPr id="16386" name="Rectangle 2"/>
          <p:cNvSpPr>
            <a:spLocks noGrp="1" noChangeArrowheads="1"/>
          </p:cNvSpPr>
          <p:nvPr>
            <p:ph type="body" sz="quarter" idx="10"/>
          </p:nvPr>
        </p:nvSpPr>
        <p:spPr>
          <a:prstGeom prst="rect">
            <a:avLst/>
          </a:prstGeom>
        </p:spPr>
        <p:txBody>
          <a:bodyPr>
            <a:normAutofit/>
          </a:bodyPr>
          <a:lstStyle/>
          <a:p>
            <a:pPr marL="750067">
              <a:defRPr/>
            </a:pPr>
            <a:r>
              <a:rPr lang="en-US" sz="3500" dirty="0" smtClean="0"/>
              <a:t>Ultimately</a:t>
            </a:r>
            <a:r>
              <a:rPr lang="en-US" sz="3500" dirty="0"/>
              <a:t>, we’re trying to understand our world and make better choices, change behavior, enhance wealth, or improve quality of life.</a:t>
            </a:r>
          </a:p>
          <a:p>
            <a:pPr marL="750067">
              <a:defRPr/>
            </a:pPr>
            <a:r>
              <a:rPr lang="en-US" sz="3500" dirty="0"/>
              <a:t>Learning more about the way our brains work, how we perceive and process data, and improving how we practice visualization</a:t>
            </a:r>
            <a:br>
              <a:rPr lang="en-US" sz="3500" dirty="0"/>
            </a:br>
            <a:r>
              <a:rPr lang="en-US" sz="3500" b="1" dirty="0"/>
              <a:t>is essential</a:t>
            </a:r>
            <a:r>
              <a:rPr lang="en-US" sz="3500" dirty="0"/>
              <a:t> to achieving these goals.</a:t>
            </a:r>
          </a:p>
        </p:txBody>
      </p:sp>
    </p:spTree>
    <p:extLst>
      <p:ext uri="{BB962C8B-B14F-4D97-AF65-F5344CB8AC3E}">
        <p14:creationId xmlns:p14="http://schemas.microsoft.com/office/powerpoint/2010/main" val="1988447914"/>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 is a growing field…</a:t>
            </a:r>
          </a:p>
        </p:txBody>
      </p:sp>
      <p:sp>
        <p:nvSpPr>
          <p:cNvPr id="3" name="Content Placeholder 2"/>
          <p:cNvSpPr>
            <a:spLocks noGrp="1"/>
          </p:cNvSpPr>
          <p:nvPr>
            <p:ph type="body" sz="quarter" idx="10"/>
          </p:nvPr>
        </p:nvSpPr>
        <p:spPr/>
        <p:txBody>
          <a:bodyPr>
            <a:normAutofit fontScale="32500" lnSpcReduction="20000"/>
          </a:bodyPr>
          <a:lstStyle/>
          <a:p>
            <a:pPr marL="0" indent="0">
              <a:buNone/>
            </a:pPr>
            <a:r>
              <a:rPr lang="en-US" sz="3840" i="1" dirty="0"/>
              <a:t/>
            </a:r>
            <a:br>
              <a:rPr lang="en-US" sz="3840" i="1" dirty="0"/>
            </a:br>
            <a:r>
              <a:rPr lang="en-US" sz="16000" i="1" dirty="0"/>
              <a:t>“</a:t>
            </a:r>
            <a:r>
              <a:rPr lang="en-US" sz="14800" i="1" dirty="0">
                <a:latin typeface="+mj-lt"/>
              </a:rPr>
              <a:t>…2014 will be a critical year in which the task of making ‘hard types of analysis easy’ for an expanded set of users…will continue to dominate BI market requirements.”</a:t>
            </a:r>
            <a:r>
              <a:rPr lang="en-US" sz="12000" i="1" dirty="0">
                <a:latin typeface="+mj-lt"/>
              </a:rPr>
              <a:t/>
            </a:r>
            <a:br>
              <a:rPr lang="en-US" sz="12000" i="1" dirty="0">
                <a:latin typeface="+mj-lt"/>
              </a:rPr>
            </a:br>
            <a:r>
              <a:rPr lang="en-US" sz="12000" i="1" dirty="0">
                <a:latin typeface="+mj-lt"/>
              </a:rPr>
              <a:t> </a:t>
            </a:r>
            <a:br>
              <a:rPr lang="en-US" sz="12000" i="1" dirty="0">
                <a:latin typeface="+mj-lt"/>
              </a:rPr>
            </a:br>
            <a:r>
              <a:rPr lang="en-US" sz="9800" dirty="0">
                <a:latin typeface="+mj-lt"/>
              </a:rPr>
              <a:t>– Gartner 2014 Magic Quadrant for Business Intelligence and Analytics Platforms</a:t>
            </a:r>
          </a:p>
          <a:p>
            <a:pPr marL="411480" indent="-411480">
              <a:buFont typeface="Arial"/>
              <a:buChar char="•"/>
            </a:pPr>
            <a:endParaRPr lang="en-US" sz="12000" dirty="0">
              <a:latin typeface="+mj-lt"/>
            </a:endParaRPr>
          </a:p>
          <a:p>
            <a:endParaRPr lang="en-US" sz="5280" dirty="0"/>
          </a:p>
        </p:txBody>
      </p:sp>
    </p:spTree>
    <p:extLst>
      <p:ext uri="{BB962C8B-B14F-4D97-AF65-F5344CB8AC3E}">
        <p14:creationId xmlns:p14="http://schemas.microsoft.com/office/powerpoint/2010/main" val="108229238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05987" y="1891756"/>
            <a:ext cx="13245156" cy="553998"/>
          </a:xfrm>
        </p:spPr>
        <p:txBody>
          <a:bodyPr/>
          <a:lstStyle/>
          <a:p>
            <a:r>
              <a:rPr lang="en-US" dirty="0" smtClean="0"/>
              <a:t>The Building Blocks of Data Visualization</a:t>
            </a:r>
            <a:endParaRPr lang="en-US" dirty="0"/>
          </a:p>
        </p:txBody>
      </p:sp>
    </p:spTree>
    <p:extLst>
      <p:ext uri="{BB962C8B-B14F-4D97-AF65-F5344CB8AC3E}">
        <p14:creationId xmlns:p14="http://schemas.microsoft.com/office/powerpoint/2010/main" val="42524928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1181862"/>
          </a:xfrm>
        </p:spPr>
        <p:txBody>
          <a:bodyPr/>
          <a:lstStyle/>
          <a:p>
            <a:pPr algn="ctr"/>
            <a:r>
              <a:rPr lang="en-US" sz="4800" b="1" dirty="0"/>
              <a:t>We are born with an enhanced </a:t>
            </a:r>
            <a:r>
              <a:rPr lang="en-US" sz="4800" b="1" dirty="0" smtClean="0"/>
              <a:t/>
            </a:r>
            <a:br>
              <a:rPr lang="en-US" sz="4800" b="1" dirty="0" smtClean="0"/>
            </a:br>
            <a:r>
              <a:rPr lang="en-US" sz="4800" b="1" dirty="0" smtClean="0"/>
              <a:t>visual </a:t>
            </a:r>
            <a:r>
              <a:rPr lang="en-US" sz="4800" b="1" dirty="0"/>
              <a:t>path to </a:t>
            </a:r>
            <a:r>
              <a:rPr lang="en-US" sz="4800" b="1" dirty="0" smtClean="0"/>
              <a:t>cognition</a:t>
            </a:r>
            <a:endParaRPr lang="en-US" b="1" dirty="0"/>
          </a:p>
        </p:txBody>
      </p:sp>
      <p:sp>
        <p:nvSpPr>
          <p:cNvPr id="16386" name="Rectangle 2"/>
          <p:cNvSpPr>
            <a:spLocks noGrp="1" noChangeArrowheads="1"/>
          </p:cNvSpPr>
          <p:nvPr>
            <p:ph type="body" sz="quarter" idx="10"/>
          </p:nvPr>
        </p:nvSpPr>
        <p:spPr>
          <a:prstGeom prst="rect">
            <a:avLst/>
          </a:prstGeom>
        </p:spPr>
        <p:txBody>
          <a:bodyPr/>
          <a:lstStyle/>
          <a:p>
            <a:pPr marL="397828" lvl="1" indent="-457200" defTabSz="1097280">
              <a:buFont typeface="Arial" panose="020B0604020202020204" pitchFamily="34" charset="0"/>
              <a:buChar char="•"/>
              <a:defRPr/>
            </a:pPr>
            <a:endParaRPr lang="en-US" sz="3000" dirty="0" smtClean="0"/>
          </a:p>
          <a:p>
            <a:pPr marL="397828" lvl="1" indent="-457200" defTabSz="1097280">
              <a:buFont typeface="Arial" panose="020B0604020202020204" pitchFamily="34" charset="0"/>
              <a:buChar char="•"/>
              <a:defRPr/>
            </a:pPr>
            <a:r>
              <a:rPr lang="en-US" sz="3000" dirty="0" smtClean="0"/>
              <a:t>Approximately </a:t>
            </a:r>
            <a:r>
              <a:rPr lang="en-US" sz="3000" dirty="0"/>
              <a:t>70% of sense receptors are in our </a:t>
            </a:r>
            <a:r>
              <a:rPr lang="en-US" sz="3000" dirty="0" smtClean="0"/>
              <a:t>eyes</a:t>
            </a:r>
          </a:p>
          <a:p>
            <a:pPr marL="397828" lvl="1" indent="-457200" defTabSz="1097280">
              <a:buFont typeface="Arial" panose="020B0604020202020204" pitchFamily="34" charset="0"/>
              <a:buChar char="•"/>
              <a:defRPr/>
            </a:pPr>
            <a:r>
              <a:rPr lang="en-US" sz="3000" dirty="0" smtClean="0"/>
              <a:t>40% of the cerebral cortex is involved in processing visual information</a:t>
            </a:r>
            <a:endParaRPr lang="en-US" sz="3000" dirty="0"/>
          </a:p>
          <a:p>
            <a:pPr marL="397828" lvl="1" indent="-457200" defTabSz="1097280">
              <a:buFont typeface="Arial" panose="020B0604020202020204" pitchFamily="34" charset="0"/>
              <a:buChar char="•"/>
              <a:defRPr/>
            </a:pPr>
            <a:r>
              <a:rPr lang="en-US" sz="3000" dirty="0"/>
              <a:t>The visual connection to the brain has more bandwidth than other paths</a:t>
            </a:r>
          </a:p>
          <a:p>
            <a:pPr marL="397828" lvl="1" indent="-457200" defTabSz="1097280">
              <a:buFont typeface="Arial" panose="020B0604020202020204" pitchFamily="34" charset="0"/>
              <a:buChar char="•"/>
              <a:defRPr/>
            </a:pPr>
            <a:r>
              <a:rPr lang="en-US" sz="3000" dirty="0"/>
              <a:t>Visual perception is intimately connected to understanding</a:t>
            </a:r>
          </a:p>
          <a:p>
            <a:pPr marL="397828" lvl="1" indent="-457200" defTabSz="1097280">
              <a:buFont typeface="Arial" panose="020B0604020202020204" pitchFamily="34" charset="0"/>
              <a:buChar char="•"/>
              <a:defRPr/>
            </a:pPr>
            <a:r>
              <a:rPr lang="en-US" sz="3000" dirty="0"/>
              <a:t>This is reflected in language</a:t>
            </a:r>
          </a:p>
          <a:p>
            <a:pPr marL="503238" lvl="2" indent="0" defTabSz="1097280">
              <a:buNone/>
              <a:defRPr/>
            </a:pPr>
            <a:r>
              <a:rPr lang="en-US" sz="3000" dirty="0"/>
              <a:t>- “I see what you’re talking about…”</a:t>
            </a:r>
            <a:endParaRPr lang="en-US" altLang="ja-JP" sz="3000" dirty="0"/>
          </a:p>
          <a:p>
            <a:pPr marL="503238" lvl="2" indent="0" defTabSz="1097280">
              <a:buNone/>
              <a:defRPr/>
            </a:pPr>
            <a:r>
              <a:rPr lang="en-US" sz="3000" dirty="0"/>
              <a:t>- “Sketch out the idea…”</a:t>
            </a:r>
          </a:p>
          <a:p>
            <a:pPr marL="503238" lvl="2" indent="0" defTabSz="1097280">
              <a:buNone/>
              <a:defRPr/>
            </a:pPr>
            <a:r>
              <a:rPr lang="en-US" sz="3000" dirty="0"/>
              <a:t>- “Seeing is believing…”</a:t>
            </a:r>
          </a:p>
        </p:txBody>
      </p:sp>
    </p:spTree>
    <p:extLst>
      <p:ext uri="{BB962C8B-B14F-4D97-AF65-F5344CB8AC3E}">
        <p14:creationId xmlns:p14="http://schemas.microsoft.com/office/powerpoint/2010/main" val="1720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1181862"/>
          </a:xfrm>
        </p:spPr>
        <p:txBody>
          <a:bodyPr/>
          <a:lstStyle/>
          <a:p>
            <a:pPr algn="ctr"/>
            <a:r>
              <a:rPr lang="en-US" sz="4800" b="1" dirty="0"/>
              <a:t>Our brain is powerful…</a:t>
            </a:r>
            <a:br>
              <a:rPr lang="en-US" sz="4800" b="1" dirty="0"/>
            </a:br>
            <a:r>
              <a:rPr lang="en-US" sz="4800" b="1" dirty="0"/>
              <a:t>but working memory is </a:t>
            </a:r>
            <a:r>
              <a:rPr lang="en-US" sz="4800" b="1" dirty="0" smtClean="0"/>
              <a:t>limited</a:t>
            </a:r>
            <a:endParaRPr lang="en-US" dirty="0"/>
          </a:p>
        </p:txBody>
      </p:sp>
      <p:sp>
        <p:nvSpPr>
          <p:cNvPr id="16386" name="Rectangle 2"/>
          <p:cNvSpPr>
            <a:spLocks noGrp="1" noChangeArrowheads="1"/>
          </p:cNvSpPr>
          <p:nvPr>
            <p:ph type="body" sz="quarter" idx="10"/>
          </p:nvPr>
        </p:nvSpPr>
        <p:spPr>
          <a:prstGeom prst="rect">
            <a:avLst/>
          </a:prstGeom>
        </p:spPr>
        <p:txBody>
          <a:bodyPr/>
          <a:lstStyle/>
          <a:p>
            <a:pPr marL="397828" lvl="1" indent="-457200" defTabSz="1097280">
              <a:buFont typeface="Arial" panose="020B0604020202020204" pitchFamily="34" charset="0"/>
              <a:buChar char="•"/>
              <a:defRPr/>
            </a:pPr>
            <a:endParaRPr lang="en-US" sz="3000" dirty="0" smtClean="0"/>
          </a:p>
          <a:p>
            <a:pPr marL="397828" lvl="1" indent="-457200" defTabSz="1097280">
              <a:buFont typeface="Arial" panose="020B0604020202020204" pitchFamily="34" charset="0"/>
              <a:buChar char="•"/>
              <a:defRPr/>
            </a:pPr>
            <a:r>
              <a:rPr lang="en-US" sz="3000" dirty="0" smtClean="0"/>
              <a:t>Long-term </a:t>
            </a:r>
            <a:r>
              <a:rPr lang="en-US" sz="3000" dirty="0"/>
              <a:t>memory is very important</a:t>
            </a:r>
          </a:p>
          <a:p>
            <a:pPr marL="397828" lvl="1" indent="-457200" defTabSz="1097280">
              <a:buFont typeface="Arial" panose="020B0604020202020204" pitchFamily="34" charset="0"/>
              <a:buChar char="•"/>
              <a:defRPr/>
            </a:pPr>
            <a:r>
              <a:rPr lang="en-US" sz="3000" dirty="0"/>
              <a:t>Working memory limited to a small number of “chunks”</a:t>
            </a:r>
          </a:p>
          <a:p>
            <a:pPr marL="397828" lvl="1" indent="-457200" defTabSz="1097280">
              <a:buFont typeface="Arial" panose="020B0604020202020204" pitchFamily="34" charset="0"/>
              <a:buChar char="•"/>
              <a:defRPr/>
            </a:pPr>
            <a:r>
              <a:rPr lang="en-US" sz="3000" dirty="0"/>
              <a:t>Visualization allows us to consolidate complex statistics</a:t>
            </a:r>
            <a:br>
              <a:rPr lang="en-US" sz="3000" dirty="0"/>
            </a:br>
            <a:r>
              <a:rPr lang="en-US" sz="3000" dirty="0"/>
              <a:t>so we can process more data simultaneously</a:t>
            </a:r>
            <a:br>
              <a:rPr lang="en-US" sz="3000" dirty="0"/>
            </a:br>
            <a:r>
              <a:rPr lang="en-US" sz="3000" dirty="0"/>
              <a:t>(seeing the forest along with the trees)</a:t>
            </a:r>
          </a:p>
          <a:p>
            <a:pPr marL="397828" lvl="1" indent="-457200" defTabSz="1097280">
              <a:buFont typeface="Arial" panose="020B0604020202020204" pitchFamily="34" charset="0"/>
              <a:buChar char="•"/>
              <a:defRPr/>
            </a:pPr>
            <a:r>
              <a:rPr lang="en-US" sz="3000" dirty="0"/>
              <a:t>The picture is not the end goal –</a:t>
            </a:r>
            <a:br>
              <a:rPr lang="en-US" sz="3000" dirty="0"/>
            </a:br>
            <a:r>
              <a:rPr lang="en-US" sz="3000" dirty="0"/>
              <a:t>It’s what we do with it that is important</a:t>
            </a:r>
          </a:p>
          <a:p>
            <a:pPr marL="503238" lvl="2" indent="0" defTabSz="1097280">
              <a:buNone/>
              <a:defRPr/>
            </a:pPr>
            <a:endParaRPr lang="en-US" sz="2880" dirty="0"/>
          </a:p>
        </p:txBody>
      </p:sp>
    </p:spTree>
    <p:extLst>
      <p:ext uri="{BB962C8B-B14F-4D97-AF65-F5344CB8AC3E}">
        <p14:creationId xmlns:p14="http://schemas.microsoft.com/office/powerpoint/2010/main" val="387566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Grp="1" noChangeArrowheads="1"/>
          </p:cNvSpPr>
          <p:nvPr>
            <p:ph idx="4294967295"/>
          </p:nvPr>
        </p:nvSpPr>
        <p:spPr>
          <a:xfrm>
            <a:off x="0" y="1276350"/>
            <a:ext cx="9051925" cy="914400"/>
          </a:xfrm>
          <a:prstGeom prst="rect">
            <a:avLst/>
          </a:prstGeom>
        </p:spPr>
        <p:txBody>
          <a:bodyPr/>
          <a:lstStyle/>
          <a:p>
            <a:pPr marL="302141" indent="0">
              <a:buNone/>
              <a:defRPr/>
            </a:pPr>
            <a:r>
              <a:rPr lang="en-US" sz="2400" i="1" dirty="0">
                <a:solidFill>
                  <a:schemeClr val="accent5"/>
                </a:solidFill>
              </a:rPr>
              <a:t>According to Bertin, our perception of data on a typical printed page is associated with the following visual variables:</a:t>
            </a:r>
            <a:r>
              <a:rPr lang="en-US" sz="2400" i="1" baseline="30000" dirty="0">
                <a:solidFill>
                  <a:schemeClr val="accent5"/>
                </a:solidFill>
              </a:rPr>
              <a:t>9</a:t>
            </a:r>
            <a:endParaRPr lang="en-US" i="1" baseline="30000" dirty="0">
              <a:solidFill>
                <a:schemeClr val="accent5"/>
              </a:solidFill>
            </a:endParaRPr>
          </a:p>
        </p:txBody>
      </p:sp>
      <p:sp>
        <p:nvSpPr>
          <p:cNvPr id="7" name="Rectangle 1"/>
          <p:cNvSpPr txBox="1">
            <a:spLocks noChangeArrowheads="1"/>
          </p:cNvSpPr>
          <p:nvPr/>
        </p:nvSpPr>
        <p:spPr bwMode="auto">
          <a:xfrm>
            <a:off x="3132161" y="2238233"/>
            <a:ext cx="4114800" cy="192024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1125101" lvl="1" defTabSz="1097280">
              <a:defRPr/>
            </a:pPr>
            <a:r>
              <a:rPr lang="en-US" sz="2500" dirty="0">
                <a:latin typeface="Merriweather Light"/>
              </a:rPr>
              <a:t>Shape</a:t>
            </a:r>
          </a:p>
          <a:p>
            <a:pPr marL="1125101" lvl="1" defTabSz="1097280">
              <a:defRPr/>
            </a:pPr>
            <a:r>
              <a:rPr lang="en-US" sz="2500" dirty="0">
                <a:latin typeface="Merriweather Light"/>
              </a:rPr>
              <a:t>Orientation</a:t>
            </a:r>
          </a:p>
          <a:p>
            <a:pPr marL="1125101" lvl="1" defTabSz="1097280">
              <a:defRPr/>
            </a:pPr>
            <a:r>
              <a:rPr lang="en-US" sz="2500" dirty="0">
                <a:latin typeface="Merriweather Light"/>
              </a:rPr>
              <a:t>Color</a:t>
            </a:r>
          </a:p>
        </p:txBody>
      </p:sp>
      <p:sp>
        <p:nvSpPr>
          <p:cNvPr id="10" name="Rectangle 1"/>
          <p:cNvSpPr txBox="1">
            <a:spLocks noChangeArrowheads="1"/>
          </p:cNvSpPr>
          <p:nvPr/>
        </p:nvSpPr>
        <p:spPr bwMode="auto">
          <a:xfrm>
            <a:off x="5452280" y="2238233"/>
            <a:ext cx="4114800" cy="192024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1125101" lvl="1" defTabSz="1097280">
              <a:defRPr/>
            </a:pPr>
            <a:r>
              <a:rPr lang="en-US" sz="2500" dirty="0">
                <a:latin typeface="Merriweather Light"/>
              </a:rPr>
              <a:t>Texture</a:t>
            </a:r>
          </a:p>
          <a:p>
            <a:pPr marL="1125101" lvl="1" defTabSz="1097280">
              <a:defRPr/>
            </a:pPr>
            <a:r>
              <a:rPr lang="en-US" sz="2500" dirty="0">
                <a:latin typeface="Merriweather Light"/>
              </a:rPr>
              <a:t>Value</a:t>
            </a:r>
          </a:p>
          <a:p>
            <a:pPr marL="1125101" lvl="1" defTabSz="1097280">
              <a:defRPr/>
            </a:pPr>
            <a:r>
              <a:rPr lang="en-US" sz="2500" dirty="0">
                <a:latin typeface="Merriweather Light"/>
              </a:rPr>
              <a:t>Size</a:t>
            </a:r>
          </a:p>
        </p:txBody>
      </p:sp>
      <p:sp>
        <p:nvSpPr>
          <p:cNvPr id="11" name="Rectangle 1"/>
          <p:cNvSpPr txBox="1">
            <a:spLocks noChangeArrowheads="1"/>
          </p:cNvSpPr>
          <p:nvPr/>
        </p:nvSpPr>
        <p:spPr bwMode="auto">
          <a:xfrm>
            <a:off x="-143619" y="5197240"/>
            <a:ext cx="9235440" cy="91440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302141" indent="0" defTabSz="1097280">
              <a:buFontTx/>
              <a:buNone/>
              <a:defRPr/>
            </a:pPr>
            <a:r>
              <a:rPr lang="en-US" sz="2400" i="1" dirty="0">
                <a:latin typeface="Merriweather Light"/>
              </a:rPr>
              <a:t>Based on the contemporary preponderance of digital </a:t>
            </a:r>
            <a:r>
              <a:rPr lang="en-US" sz="2400" i="1" dirty="0" smtClean="0">
                <a:latin typeface="Merriweather Light"/>
              </a:rPr>
              <a:t>technology, these </a:t>
            </a:r>
            <a:r>
              <a:rPr lang="en-US" sz="2400" i="1" dirty="0">
                <a:latin typeface="Merriweather Light"/>
              </a:rPr>
              <a:t>factors have also become critical:</a:t>
            </a:r>
            <a:endParaRPr lang="en-US" sz="3360" i="1" dirty="0">
              <a:latin typeface="Merriweather Light"/>
            </a:endParaRPr>
          </a:p>
        </p:txBody>
      </p:sp>
      <p:sp>
        <p:nvSpPr>
          <p:cNvPr id="12" name="Rectangle 1"/>
          <p:cNvSpPr txBox="1">
            <a:spLocks noChangeArrowheads="1"/>
          </p:cNvSpPr>
          <p:nvPr/>
        </p:nvSpPr>
        <p:spPr bwMode="auto">
          <a:xfrm>
            <a:off x="2859314" y="6169697"/>
            <a:ext cx="9966960" cy="192024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1125101" lvl="1" defTabSz="1097280">
              <a:defRPr/>
            </a:pPr>
            <a:r>
              <a:rPr lang="en-US" sz="2500" dirty="0">
                <a:latin typeface="Merriweather Light"/>
              </a:rPr>
              <a:t>Motion</a:t>
            </a:r>
            <a:r>
              <a:rPr lang="en-US" sz="2500" b="0" dirty="0">
                <a:latin typeface="Merriweather Light"/>
              </a:rPr>
              <a:t> – animated presentation of frames of data</a:t>
            </a:r>
          </a:p>
          <a:p>
            <a:pPr marL="1125101" lvl="1" defTabSz="1097280">
              <a:defRPr/>
            </a:pPr>
            <a:r>
              <a:rPr lang="en-US" sz="2500" dirty="0">
                <a:latin typeface="Merriweather Light"/>
              </a:rPr>
              <a:t>Medium </a:t>
            </a:r>
            <a:r>
              <a:rPr lang="en-US" sz="2500" b="0" dirty="0">
                <a:latin typeface="Merriweather Light"/>
              </a:rPr>
              <a:t>– the physical strata on which data is displayed</a:t>
            </a:r>
          </a:p>
          <a:p>
            <a:pPr marL="1125101" lvl="1" defTabSz="1097280">
              <a:defRPr/>
            </a:pPr>
            <a:r>
              <a:rPr lang="en-US" sz="2500" dirty="0">
                <a:latin typeface="Merriweather Light"/>
              </a:rPr>
              <a:t>Context</a:t>
            </a:r>
            <a:r>
              <a:rPr lang="en-US" sz="2500" b="0" dirty="0">
                <a:latin typeface="Merriweather Light"/>
              </a:rPr>
              <a:t> – the sensory and emotional environment</a:t>
            </a:r>
          </a:p>
        </p:txBody>
      </p:sp>
      <p:sp>
        <p:nvSpPr>
          <p:cNvPr id="9" name="Rectangle 1"/>
          <p:cNvSpPr txBox="1">
            <a:spLocks noChangeArrowheads="1"/>
          </p:cNvSpPr>
          <p:nvPr/>
        </p:nvSpPr>
        <p:spPr bwMode="auto">
          <a:xfrm>
            <a:off x="2841463" y="3790535"/>
            <a:ext cx="9509760" cy="118872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782201" lvl="1" indent="0" defTabSz="1097280">
              <a:buFontTx/>
              <a:buNone/>
              <a:defRPr/>
            </a:pPr>
            <a:r>
              <a:rPr lang="en-US" sz="2500" b="0" dirty="0">
                <a:latin typeface="Merriweather Light"/>
              </a:rPr>
              <a:t>…and the two planar dimensions (x and y)</a:t>
            </a:r>
            <a:br>
              <a:rPr lang="en-US" sz="2500" b="0" dirty="0">
                <a:latin typeface="Merriweather Light"/>
              </a:rPr>
            </a:br>
            <a:r>
              <a:rPr lang="en-US" sz="2500" b="0" dirty="0">
                <a:latin typeface="Merriweather Light"/>
              </a:rPr>
              <a:t>which are encoded in </a:t>
            </a:r>
            <a:r>
              <a:rPr lang="en-US" sz="2500" dirty="0">
                <a:latin typeface="Merriweather Light"/>
              </a:rPr>
              <a:t>Position </a:t>
            </a:r>
            <a:r>
              <a:rPr lang="en-US" sz="2500" b="0" dirty="0">
                <a:latin typeface="Merriweather Light"/>
              </a:rPr>
              <a:t>and</a:t>
            </a:r>
            <a:r>
              <a:rPr lang="en-US" sz="2500" dirty="0">
                <a:latin typeface="Merriweather Light"/>
              </a:rPr>
              <a:t> Order.</a:t>
            </a:r>
          </a:p>
        </p:txBody>
      </p:sp>
      <p:sp>
        <p:nvSpPr>
          <p:cNvPr id="13" name="TextBox 12"/>
          <p:cNvSpPr txBox="1"/>
          <p:nvPr/>
        </p:nvSpPr>
        <p:spPr>
          <a:xfrm>
            <a:off x="0" y="277970"/>
            <a:ext cx="14630400" cy="861774"/>
          </a:xfrm>
          <a:prstGeom prst="rect">
            <a:avLst/>
          </a:prstGeom>
          <a:noFill/>
        </p:spPr>
        <p:txBody>
          <a:bodyPr wrap="square" rtlCol="0">
            <a:spAutoFit/>
          </a:bodyPr>
          <a:lstStyle/>
          <a:p>
            <a:pPr algn="ctr"/>
            <a:r>
              <a:rPr lang="en-US" sz="5000" b="1" dirty="0">
                <a:solidFill>
                  <a:srgbClr val="4C4C4C"/>
                </a:solidFill>
                <a:latin typeface="BentonSans Book"/>
              </a:rPr>
              <a:t>Making sense of our visual world…</a:t>
            </a:r>
          </a:p>
        </p:txBody>
      </p:sp>
    </p:spTree>
    <p:extLst>
      <p:ext uri="{BB962C8B-B14F-4D97-AF65-F5344CB8AC3E}">
        <p14:creationId xmlns:p14="http://schemas.microsoft.com/office/powerpoint/2010/main" val="185901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a:t>Shape</a:t>
            </a:r>
            <a:endParaRPr lang="en-US" sz="5000" dirty="0"/>
          </a:p>
        </p:txBody>
      </p:sp>
    </p:spTree>
    <p:extLst>
      <p:ext uri="{BB962C8B-B14F-4D97-AF65-F5344CB8AC3E}">
        <p14:creationId xmlns:p14="http://schemas.microsoft.com/office/powerpoint/2010/main" val="357816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Isosceles Triangle 39"/>
          <p:cNvSpPr/>
          <p:nvPr/>
        </p:nvSpPr>
        <p:spPr>
          <a:xfrm>
            <a:off x="7406640" y="3474720"/>
            <a:ext cx="548640" cy="548640"/>
          </a:xfrm>
          <a:prstGeom prst="triangle">
            <a:avLst/>
          </a:prstGeom>
          <a:solidFill>
            <a:srgbClr val="5B659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a:t>Shape</a:t>
            </a:r>
            <a:endParaRPr lang="en-US" sz="5000" dirty="0"/>
          </a:p>
        </p:txBody>
      </p:sp>
    </p:spTree>
    <p:extLst>
      <p:ext uri="{BB962C8B-B14F-4D97-AF65-F5344CB8AC3E}">
        <p14:creationId xmlns:p14="http://schemas.microsoft.com/office/powerpoint/2010/main" val="103146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Minus Sign 3"/>
          <p:cNvSpPr/>
          <p:nvPr/>
        </p:nvSpPr>
        <p:spPr>
          <a:xfrm>
            <a:off x="521208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Minus Sign 4"/>
          <p:cNvSpPr/>
          <p:nvPr/>
        </p:nvSpPr>
        <p:spPr>
          <a:xfrm>
            <a:off x="521208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Minus Sign 5"/>
          <p:cNvSpPr/>
          <p:nvPr/>
        </p:nvSpPr>
        <p:spPr>
          <a:xfrm>
            <a:off x="521208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Minus Sign 6"/>
          <p:cNvSpPr/>
          <p:nvPr/>
        </p:nvSpPr>
        <p:spPr>
          <a:xfrm>
            <a:off x="521208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Minus Sign 7"/>
          <p:cNvSpPr/>
          <p:nvPr/>
        </p:nvSpPr>
        <p:spPr>
          <a:xfrm>
            <a:off x="521208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Minus Sign 8"/>
          <p:cNvSpPr/>
          <p:nvPr/>
        </p:nvSpPr>
        <p:spPr>
          <a:xfrm>
            <a:off x="521208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Minus Sign 9"/>
          <p:cNvSpPr/>
          <p:nvPr/>
        </p:nvSpPr>
        <p:spPr>
          <a:xfrm>
            <a:off x="594360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Minus Sign 10"/>
          <p:cNvSpPr/>
          <p:nvPr/>
        </p:nvSpPr>
        <p:spPr>
          <a:xfrm>
            <a:off x="594360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Minus Sign 11"/>
          <p:cNvSpPr/>
          <p:nvPr/>
        </p:nvSpPr>
        <p:spPr>
          <a:xfrm>
            <a:off x="594360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Minus Sign 12"/>
          <p:cNvSpPr/>
          <p:nvPr/>
        </p:nvSpPr>
        <p:spPr>
          <a:xfrm>
            <a:off x="594360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Minus Sign 13"/>
          <p:cNvSpPr/>
          <p:nvPr/>
        </p:nvSpPr>
        <p:spPr>
          <a:xfrm>
            <a:off x="594360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Minus Sign 14"/>
          <p:cNvSpPr/>
          <p:nvPr/>
        </p:nvSpPr>
        <p:spPr>
          <a:xfrm>
            <a:off x="594360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Minus Sign 15"/>
          <p:cNvSpPr/>
          <p:nvPr/>
        </p:nvSpPr>
        <p:spPr>
          <a:xfrm>
            <a:off x="667512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Minus Sign 16"/>
          <p:cNvSpPr/>
          <p:nvPr/>
        </p:nvSpPr>
        <p:spPr>
          <a:xfrm>
            <a:off x="667512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Minus Sign 17"/>
          <p:cNvSpPr/>
          <p:nvPr/>
        </p:nvSpPr>
        <p:spPr>
          <a:xfrm>
            <a:off x="667512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Minus Sign 18"/>
          <p:cNvSpPr/>
          <p:nvPr/>
        </p:nvSpPr>
        <p:spPr>
          <a:xfrm>
            <a:off x="667512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Minus Sign 19"/>
          <p:cNvSpPr/>
          <p:nvPr/>
        </p:nvSpPr>
        <p:spPr>
          <a:xfrm>
            <a:off x="667512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Minus Sign 20"/>
          <p:cNvSpPr/>
          <p:nvPr/>
        </p:nvSpPr>
        <p:spPr>
          <a:xfrm>
            <a:off x="667512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Minus Sign 21"/>
          <p:cNvSpPr/>
          <p:nvPr/>
        </p:nvSpPr>
        <p:spPr>
          <a:xfrm>
            <a:off x="740664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Minus Sign 22"/>
          <p:cNvSpPr/>
          <p:nvPr/>
        </p:nvSpPr>
        <p:spPr>
          <a:xfrm>
            <a:off x="740664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4" name="Minus Sign 23"/>
          <p:cNvSpPr/>
          <p:nvPr/>
        </p:nvSpPr>
        <p:spPr>
          <a:xfrm>
            <a:off x="740664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Minus Sign 24"/>
          <p:cNvSpPr/>
          <p:nvPr/>
        </p:nvSpPr>
        <p:spPr>
          <a:xfrm>
            <a:off x="740664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Minus Sign 25"/>
          <p:cNvSpPr/>
          <p:nvPr/>
        </p:nvSpPr>
        <p:spPr>
          <a:xfrm>
            <a:off x="740664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Minus Sign 26"/>
          <p:cNvSpPr/>
          <p:nvPr/>
        </p:nvSpPr>
        <p:spPr>
          <a:xfrm>
            <a:off x="813816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Minus Sign 27"/>
          <p:cNvSpPr/>
          <p:nvPr/>
        </p:nvSpPr>
        <p:spPr>
          <a:xfrm>
            <a:off x="813816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Minus Sign 28"/>
          <p:cNvSpPr/>
          <p:nvPr/>
        </p:nvSpPr>
        <p:spPr>
          <a:xfrm>
            <a:off x="813816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Minus Sign 29"/>
          <p:cNvSpPr/>
          <p:nvPr/>
        </p:nvSpPr>
        <p:spPr>
          <a:xfrm>
            <a:off x="813816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Minus Sign 30"/>
          <p:cNvSpPr/>
          <p:nvPr/>
        </p:nvSpPr>
        <p:spPr>
          <a:xfrm>
            <a:off x="813816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Minus Sign 31"/>
          <p:cNvSpPr/>
          <p:nvPr/>
        </p:nvSpPr>
        <p:spPr>
          <a:xfrm>
            <a:off x="813816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Minus Sign 32"/>
          <p:cNvSpPr/>
          <p:nvPr/>
        </p:nvSpPr>
        <p:spPr>
          <a:xfrm>
            <a:off x="886968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Minus Sign 33"/>
          <p:cNvSpPr/>
          <p:nvPr/>
        </p:nvSpPr>
        <p:spPr>
          <a:xfrm>
            <a:off x="886968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Minus Sign 34"/>
          <p:cNvSpPr/>
          <p:nvPr/>
        </p:nvSpPr>
        <p:spPr>
          <a:xfrm>
            <a:off x="886968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Minus Sign 35"/>
          <p:cNvSpPr/>
          <p:nvPr/>
        </p:nvSpPr>
        <p:spPr>
          <a:xfrm>
            <a:off x="886968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Minus Sign 36"/>
          <p:cNvSpPr/>
          <p:nvPr/>
        </p:nvSpPr>
        <p:spPr>
          <a:xfrm>
            <a:off x="886968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Minus Sign 37"/>
          <p:cNvSpPr/>
          <p:nvPr/>
        </p:nvSpPr>
        <p:spPr>
          <a:xfrm>
            <a:off x="886968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Minus Sign 38"/>
          <p:cNvSpPr/>
          <p:nvPr/>
        </p:nvSpPr>
        <p:spPr>
          <a:xfrm>
            <a:off x="740664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Orientation</a:t>
            </a:r>
          </a:p>
        </p:txBody>
      </p:sp>
    </p:spTree>
    <p:extLst>
      <p:ext uri="{BB962C8B-B14F-4D97-AF65-F5344CB8AC3E}">
        <p14:creationId xmlns:p14="http://schemas.microsoft.com/office/powerpoint/2010/main" val="42398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Minus Sign 3"/>
          <p:cNvSpPr/>
          <p:nvPr/>
        </p:nvSpPr>
        <p:spPr>
          <a:xfrm>
            <a:off x="521208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Minus Sign 4"/>
          <p:cNvSpPr/>
          <p:nvPr/>
        </p:nvSpPr>
        <p:spPr>
          <a:xfrm>
            <a:off x="521208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Minus Sign 5"/>
          <p:cNvSpPr/>
          <p:nvPr/>
        </p:nvSpPr>
        <p:spPr>
          <a:xfrm>
            <a:off x="521208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Minus Sign 6"/>
          <p:cNvSpPr/>
          <p:nvPr/>
        </p:nvSpPr>
        <p:spPr>
          <a:xfrm>
            <a:off x="521208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Minus Sign 7"/>
          <p:cNvSpPr/>
          <p:nvPr/>
        </p:nvSpPr>
        <p:spPr>
          <a:xfrm>
            <a:off x="521208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Minus Sign 8"/>
          <p:cNvSpPr/>
          <p:nvPr/>
        </p:nvSpPr>
        <p:spPr>
          <a:xfrm>
            <a:off x="521208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Minus Sign 9"/>
          <p:cNvSpPr/>
          <p:nvPr/>
        </p:nvSpPr>
        <p:spPr>
          <a:xfrm>
            <a:off x="594360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Minus Sign 10"/>
          <p:cNvSpPr/>
          <p:nvPr/>
        </p:nvSpPr>
        <p:spPr>
          <a:xfrm rot="1469914">
            <a:off x="594360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Minus Sign 11"/>
          <p:cNvSpPr/>
          <p:nvPr/>
        </p:nvSpPr>
        <p:spPr>
          <a:xfrm>
            <a:off x="594360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Minus Sign 12"/>
          <p:cNvSpPr/>
          <p:nvPr/>
        </p:nvSpPr>
        <p:spPr>
          <a:xfrm>
            <a:off x="594360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Minus Sign 13"/>
          <p:cNvSpPr/>
          <p:nvPr/>
        </p:nvSpPr>
        <p:spPr>
          <a:xfrm>
            <a:off x="594360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Minus Sign 14"/>
          <p:cNvSpPr/>
          <p:nvPr/>
        </p:nvSpPr>
        <p:spPr>
          <a:xfrm>
            <a:off x="594360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Minus Sign 15"/>
          <p:cNvSpPr/>
          <p:nvPr/>
        </p:nvSpPr>
        <p:spPr>
          <a:xfrm>
            <a:off x="667512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Minus Sign 16"/>
          <p:cNvSpPr/>
          <p:nvPr/>
        </p:nvSpPr>
        <p:spPr>
          <a:xfrm>
            <a:off x="667512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Minus Sign 17"/>
          <p:cNvSpPr/>
          <p:nvPr/>
        </p:nvSpPr>
        <p:spPr>
          <a:xfrm>
            <a:off x="667512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Minus Sign 18"/>
          <p:cNvSpPr/>
          <p:nvPr/>
        </p:nvSpPr>
        <p:spPr>
          <a:xfrm>
            <a:off x="667512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Minus Sign 19"/>
          <p:cNvSpPr/>
          <p:nvPr/>
        </p:nvSpPr>
        <p:spPr>
          <a:xfrm>
            <a:off x="667512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Minus Sign 20"/>
          <p:cNvSpPr/>
          <p:nvPr/>
        </p:nvSpPr>
        <p:spPr>
          <a:xfrm>
            <a:off x="667512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Minus Sign 21"/>
          <p:cNvSpPr/>
          <p:nvPr/>
        </p:nvSpPr>
        <p:spPr>
          <a:xfrm>
            <a:off x="740664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Minus Sign 22"/>
          <p:cNvSpPr/>
          <p:nvPr/>
        </p:nvSpPr>
        <p:spPr>
          <a:xfrm>
            <a:off x="740664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4" name="Minus Sign 23"/>
          <p:cNvSpPr/>
          <p:nvPr/>
        </p:nvSpPr>
        <p:spPr>
          <a:xfrm>
            <a:off x="740664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Minus Sign 24"/>
          <p:cNvSpPr/>
          <p:nvPr/>
        </p:nvSpPr>
        <p:spPr>
          <a:xfrm>
            <a:off x="740664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Minus Sign 25"/>
          <p:cNvSpPr/>
          <p:nvPr/>
        </p:nvSpPr>
        <p:spPr>
          <a:xfrm>
            <a:off x="740664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Minus Sign 26"/>
          <p:cNvSpPr/>
          <p:nvPr/>
        </p:nvSpPr>
        <p:spPr>
          <a:xfrm>
            <a:off x="813816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Minus Sign 27"/>
          <p:cNvSpPr/>
          <p:nvPr/>
        </p:nvSpPr>
        <p:spPr>
          <a:xfrm>
            <a:off x="813816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Minus Sign 28"/>
          <p:cNvSpPr/>
          <p:nvPr/>
        </p:nvSpPr>
        <p:spPr>
          <a:xfrm>
            <a:off x="813816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Minus Sign 29"/>
          <p:cNvSpPr/>
          <p:nvPr/>
        </p:nvSpPr>
        <p:spPr>
          <a:xfrm>
            <a:off x="813816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Minus Sign 30"/>
          <p:cNvSpPr/>
          <p:nvPr/>
        </p:nvSpPr>
        <p:spPr>
          <a:xfrm>
            <a:off x="813816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Minus Sign 31"/>
          <p:cNvSpPr/>
          <p:nvPr/>
        </p:nvSpPr>
        <p:spPr>
          <a:xfrm>
            <a:off x="813816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Minus Sign 32"/>
          <p:cNvSpPr/>
          <p:nvPr/>
        </p:nvSpPr>
        <p:spPr>
          <a:xfrm>
            <a:off x="8869680" y="56692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Minus Sign 33"/>
          <p:cNvSpPr/>
          <p:nvPr/>
        </p:nvSpPr>
        <p:spPr>
          <a:xfrm>
            <a:off x="8869680" y="493776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Minus Sign 34"/>
          <p:cNvSpPr/>
          <p:nvPr/>
        </p:nvSpPr>
        <p:spPr>
          <a:xfrm>
            <a:off x="8869680" y="420624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Minus Sign 35"/>
          <p:cNvSpPr/>
          <p:nvPr/>
        </p:nvSpPr>
        <p:spPr>
          <a:xfrm>
            <a:off x="8869680" y="347472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Minus Sign 36"/>
          <p:cNvSpPr/>
          <p:nvPr/>
        </p:nvSpPr>
        <p:spPr>
          <a:xfrm>
            <a:off x="886968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Minus Sign 37"/>
          <p:cNvSpPr/>
          <p:nvPr/>
        </p:nvSpPr>
        <p:spPr>
          <a:xfrm>
            <a:off x="8869680" y="201168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Minus Sign 38"/>
          <p:cNvSpPr/>
          <p:nvPr/>
        </p:nvSpPr>
        <p:spPr>
          <a:xfrm>
            <a:off x="7406640" y="2743200"/>
            <a:ext cx="548640" cy="548640"/>
          </a:xfrm>
          <a:prstGeom prst="mathMinus">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Orientation</a:t>
            </a:r>
          </a:p>
        </p:txBody>
      </p:sp>
    </p:spTree>
    <p:extLst>
      <p:ext uri="{BB962C8B-B14F-4D97-AF65-F5344CB8AC3E}">
        <p14:creationId xmlns:p14="http://schemas.microsoft.com/office/powerpoint/2010/main" val="56510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Color (Hue)</a:t>
            </a:r>
          </a:p>
        </p:txBody>
      </p:sp>
    </p:spTree>
    <p:extLst>
      <p:ext uri="{BB962C8B-B14F-4D97-AF65-F5344CB8AC3E}">
        <p14:creationId xmlns:p14="http://schemas.microsoft.com/office/powerpoint/2010/main" val="18310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Color (Hue)</a:t>
            </a:r>
          </a:p>
        </p:txBody>
      </p:sp>
    </p:spTree>
    <p:extLst>
      <p:ext uri="{BB962C8B-B14F-4D97-AF65-F5344CB8AC3E}">
        <p14:creationId xmlns:p14="http://schemas.microsoft.com/office/powerpoint/2010/main" val="39246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 is a growing field…</a:t>
            </a:r>
          </a:p>
        </p:txBody>
      </p:sp>
      <p:sp>
        <p:nvSpPr>
          <p:cNvPr id="3" name="Content Placeholder 2"/>
          <p:cNvSpPr>
            <a:spLocks noGrp="1"/>
          </p:cNvSpPr>
          <p:nvPr>
            <p:ph type="body" sz="quarter" idx="10"/>
          </p:nvPr>
        </p:nvSpPr>
        <p:spPr/>
        <p:txBody>
          <a:bodyPr>
            <a:normAutofit/>
          </a:bodyPr>
          <a:lstStyle/>
          <a:p>
            <a:pPr marL="411480" indent="-411480">
              <a:buFont typeface="Arial"/>
              <a:buChar char="•"/>
            </a:pPr>
            <a:r>
              <a:rPr lang="en-US" sz="3800" dirty="0"/>
              <a:t>Data </a:t>
            </a:r>
            <a:r>
              <a:rPr lang="en-US" sz="3800" dirty="0" smtClean="0"/>
              <a:t>visualization classes now taught at universities</a:t>
            </a:r>
            <a:endParaRPr lang="en-US" sz="3800" dirty="0"/>
          </a:p>
          <a:p>
            <a:pPr marL="1312164" lvl="2" indent="-411480">
              <a:buFont typeface="Arial"/>
              <a:buChar char="•"/>
            </a:pPr>
            <a:r>
              <a:rPr lang="en-US" sz="3200" dirty="0" smtClean="0"/>
              <a:t>Has become part of Business </a:t>
            </a:r>
            <a:r>
              <a:rPr lang="en-US" sz="3200" dirty="0"/>
              <a:t>Analytics, Statistics, </a:t>
            </a:r>
            <a:r>
              <a:rPr lang="en-US" sz="3200" dirty="0" smtClean="0"/>
              <a:t>Information Systems, Business Administration and Econometrics.</a:t>
            </a:r>
            <a:r>
              <a:rPr lang="en-US" sz="3200" dirty="0"/>
              <a:t/>
            </a:r>
            <a:br>
              <a:rPr lang="en-US" sz="3200" dirty="0"/>
            </a:br>
            <a:endParaRPr lang="en-US" sz="3200" dirty="0"/>
          </a:p>
          <a:p>
            <a:pPr marL="411480" indent="-411480">
              <a:buFont typeface="Arial"/>
              <a:buChar char="•"/>
            </a:pPr>
            <a:r>
              <a:rPr lang="en-US" sz="3800" dirty="0"/>
              <a:t>Companies adding visual analyst positions</a:t>
            </a:r>
          </a:p>
          <a:p>
            <a:pPr marL="1312164" lvl="2" indent="-411480">
              <a:buFont typeface="Arial"/>
              <a:buChar char="•"/>
            </a:pPr>
            <a:r>
              <a:rPr lang="en-US" sz="3200" dirty="0"/>
              <a:t>Visually trained business analysts with a data orientation</a:t>
            </a:r>
          </a:p>
          <a:p>
            <a:pPr marL="1312164" lvl="2" indent="-411480">
              <a:buFont typeface="Arial"/>
              <a:buChar char="•"/>
            </a:pPr>
            <a:r>
              <a:rPr lang="en-US" sz="3200" dirty="0"/>
              <a:t>Growing ranks of data “storytellers” and </a:t>
            </a:r>
            <a:r>
              <a:rPr lang="en-US" sz="3200" dirty="0" smtClean="0"/>
              <a:t>“data visualization” positions</a:t>
            </a:r>
            <a:endParaRPr lang="en-US" sz="3200" dirty="0"/>
          </a:p>
          <a:p>
            <a:endParaRPr lang="en-US" dirty="0"/>
          </a:p>
        </p:txBody>
      </p:sp>
    </p:spTree>
    <p:extLst>
      <p:ext uri="{BB962C8B-B14F-4D97-AF65-F5344CB8AC3E}">
        <p14:creationId xmlns:p14="http://schemas.microsoft.com/office/powerpoint/2010/main" val="406269825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80" y="2011680"/>
            <a:ext cx="548640" cy="5486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Rectangle 4"/>
          <p:cNvSpPr/>
          <p:nvPr/>
        </p:nvSpPr>
        <p:spPr>
          <a:xfrm>
            <a:off x="5212080" y="4206240"/>
            <a:ext cx="548640" cy="548640"/>
          </a:xfrm>
          <a:prstGeom prst="rect">
            <a:avLst/>
          </a:prstGeom>
          <a:solidFill>
            <a:srgbClr val="E2E1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Rectangle 9"/>
          <p:cNvSpPr/>
          <p:nvPr/>
        </p:nvSpPr>
        <p:spPr>
          <a:xfrm>
            <a:off x="5943600" y="2011680"/>
            <a:ext cx="548640" cy="548640"/>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Rectangle 10"/>
          <p:cNvSpPr/>
          <p:nvPr/>
        </p:nvSpPr>
        <p:spPr>
          <a:xfrm>
            <a:off x="5943600" y="4206240"/>
            <a:ext cx="548640" cy="548640"/>
          </a:xfrm>
          <a:prstGeom prst="rect">
            <a:avLst/>
          </a:prstGeom>
          <a:solidFill>
            <a:srgbClr val="C1C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Rectangle 19"/>
          <p:cNvSpPr/>
          <p:nvPr/>
        </p:nvSpPr>
        <p:spPr>
          <a:xfrm>
            <a:off x="6675120" y="4206240"/>
            <a:ext cx="548640" cy="548640"/>
          </a:xfrm>
          <a:prstGeom prst="rect">
            <a:avLst/>
          </a:prstGeom>
          <a:solidFill>
            <a:srgbClr val="8783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Rectangle 20"/>
          <p:cNvSpPr/>
          <p:nvPr/>
        </p:nvSpPr>
        <p:spPr>
          <a:xfrm>
            <a:off x="6675120" y="2011680"/>
            <a:ext cx="548640" cy="54864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Rectangle 21"/>
          <p:cNvSpPr/>
          <p:nvPr/>
        </p:nvSpPr>
        <p:spPr>
          <a:xfrm>
            <a:off x="7406640" y="2011680"/>
            <a:ext cx="548640" cy="54864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Rectangle 27"/>
          <p:cNvSpPr/>
          <p:nvPr/>
        </p:nvSpPr>
        <p:spPr>
          <a:xfrm>
            <a:off x="8138160" y="2011680"/>
            <a:ext cx="548640" cy="548640"/>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Rectangle 28"/>
          <p:cNvSpPr/>
          <p:nvPr/>
        </p:nvSpPr>
        <p:spPr>
          <a:xfrm>
            <a:off x="8138160" y="4206240"/>
            <a:ext cx="548640" cy="548640"/>
          </a:xfrm>
          <a:prstGeom prst="rect">
            <a:avLst/>
          </a:prstGeom>
          <a:solidFill>
            <a:srgbClr val="250C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Rectangle 37"/>
          <p:cNvSpPr/>
          <p:nvPr/>
        </p:nvSpPr>
        <p:spPr>
          <a:xfrm>
            <a:off x="8869680" y="4206240"/>
            <a:ext cx="548640" cy="54864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Rectangle 38"/>
          <p:cNvSpPr/>
          <p:nvPr/>
        </p:nvSpPr>
        <p:spPr>
          <a:xfrm>
            <a:off x="8869680" y="2011680"/>
            <a:ext cx="548640" cy="548640"/>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Rectangle 40"/>
          <p:cNvSpPr/>
          <p:nvPr/>
        </p:nvSpPr>
        <p:spPr>
          <a:xfrm>
            <a:off x="7406640" y="4206240"/>
            <a:ext cx="548640" cy="548640"/>
          </a:xfrm>
          <a:prstGeom prst="rect">
            <a:avLst/>
          </a:prstGeom>
          <a:solidFill>
            <a:srgbClr val="524B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Rectangle 1"/>
          <p:cNvSpPr txBox="1">
            <a:spLocks noChangeArrowheads="1"/>
          </p:cNvSpPr>
          <p:nvPr/>
        </p:nvSpPr>
        <p:spPr bwMode="auto">
          <a:xfrm>
            <a:off x="2377440" y="1188720"/>
            <a:ext cx="10058400" cy="64008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3810" lvl="1" indent="0" algn="ctr" defTabSz="1097236">
              <a:buNone/>
              <a:defRPr/>
            </a:pPr>
            <a:r>
              <a:rPr lang="en-US" sz="2880" b="0" dirty="0">
                <a:latin typeface="Avenir LT Std 45 Book" panose="020B0502020203020204" pitchFamily="34" charset="0"/>
              </a:rPr>
              <a:t>Changes to the </a:t>
            </a:r>
            <a:r>
              <a:rPr lang="en-US" sz="2880" dirty="0">
                <a:latin typeface="Avenir LT Std 45 Book" panose="020B0502020203020204" pitchFamily="34" charset="0"/>
              </a:rPr>
              <a:t>HUE (color)</a:t>
            </a:r>
          </a:p>
        </p:txBody>
      </p:sp>
      <p:sp>
        <p:nvSpPr>
          <p:cNvPr id="42" name="Rectangle 1"/>
          <p:cNvSpPr txBox="1">
            <a:spLocks noChangeArrowheads="1"/>
          </p:cNvSpPr>
          <p:nvPr/>
        </p:nvSpPr>
        <p:spPr bwMode="auto">
          <a:xfrm>
            <a:off x="2377440" y="3383280"/>
            <a:ext cx="10058400" cy="64008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3810" lvl="1" indent="0" algn="ctr" defTabSz="1097236">
              <a:buNone/>
              <a:defRPr/>
            </a:pPr>
            <a:r>
              <a:rPr lang="en-US" sz="2880" b="0" dirty="0">
                <a:latin typeface="Avenir LT Std 45 Book" panose="020B0502020203020204" pitchFamily="34" charset="0"/>
              </a:rPr>
              <a:t>Changes to the </a:t>
            </a:r>
            <a:r>
              <a:rPr lang="en-US" sz="2880" dirty="0">
                <a:latin typeface="Avenir LT Std 45 Book" panose="020B0502020203020204" pitchFamily="34" charset="0"/>
              </a:rPr>
              <a:t>SATURATION (intensity)</a:t>
            </a:r>
          </a:p>
        </p:txBody>
      </p:sp>
      <p:sp>
        <p:nvSpPr>
          <p:cNvPr id="43" name="Rectangle 42"/>
          <p:cNvSpPr/>
          <p:nvPr/>
        </p:nvSpPr>
        <p:spPr>
          <a:xfrm>
            <a:off x="5212080" y="6217920"/>
            <a:ext cx="548640" cy="54864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4" name="Rectangle 43"/>
          <p:cNvSpPr/>
          <p:nvPr/>
        </p:nvSpPr>
        <p:spPr>
          <a:xfrm>
            <a:off x="5943600" y="6217920"/>
            <a:ext cx="548640" cy="548640"/>
          </a:xfrm>
          <a:prstGeom prst="rect">
            <a:avLst/>
          </a:prstGeom>
          <a:solidFill>
            <a:srgbClr val="0000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5" name="Rectangle 44"/>
          <p:cNvSpPr/>
          <p:nvPr/>
        </p:nvSpPr>
        <p:spPr>
          <a:xfrm>
            <a:off x="6675120" y="6217920"/>
            <a:ext cx="548640" cy="548640"/>
          </a:xfrm>
          <a:prstGeom prst="rect">
            <a:avLst/>
          </a:prstGeom>
          <a:solidFill>
            <a:srgbClr val="00008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6" name="Rectangle 45"/>
          <p:cNvSpPr/>
          <p:nvPr/>
        </p:nvSpPr>
        <p:spPr>
          <a:xfrm>
            <a:off x="8138160" y="6217920"/>
            <a:ext cx="548640" cy="548640"/>
          </a:xfrm>
          <a:prstGeom prst="rect">
            <a:avLst/>
          </a:prstGeom>
          <a:solidFill>
            <a:srgbClr val="0000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7" name="Rectangle 46"/>
          <p:cNvSpPr/>
          <p:nvPr/>
        </p:nvSpPr>
        <p:spPr>
          <a:xfrm>
            <a:off x="8869680" y="6217920"/>
            <a:ext cx="548640" cy="54864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8" name="Rectangle 47"/>
          <p:cNvSpPr/>
          <p:nvPr/>
        </p:nvSpPr>
        <p:spPr>
          <a:xfrm>
            <a:off x="7406640" y="6217920"/>
            <a:ext cx="548640" cy="548640"/>
          </a:xfrm>
          <a:prstGeom prst="rect">
            <a:avLst/>
          </a:prstGeom>
          <a:solidFill>
            <a:srgbClr val="00005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9" name="Rectangle 1"/>
          <p:cNvSpPr txBox="1">
            <a:spLocks noChangeArrowheads="1"/>
          </p:cNvSpPr>
          <p:nvPr/>
        </p:nvSpPr>
        <p:spPr bwMode="auto">
          <a:xfrm>
            <a:off x="2377440" y="5394960"/>
            <a:ext cx="10058400" cy="640080"/>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3810" lvl="1" indent="0" algn="ctr" defTabSz="1097236">
              <a:buNone/>
              <a:defRPr/>
            </a:pPr>
            <a:r>
              <a:rPr lang="en-US" sz="2880" b="0" dirty="0">
                <a:latin typeface="Avenir LT Std 45 Book" panose="020B0502020203020204" pitchFamily="34" charset="0"/>
              </a:rPr>
              <a:t>Changes to the </a:t>
            </a:r>
            <a:r>
              <a:rPr lang="en-US" sz="2880" dirty="0">
                <a:latin typeface="Avenir LT Std 45 Book" panose="020B0502020203020204" pitchFamily="34" charset="0"/>
              </a:rPr>
              <a:t>Value (brightness)</a:t>
            </a:r>
          </a:p>
        </p:txBody>
      </p:sp>
    </p:spTree>
    <p:extLst>
      <p:ext uri="{BB962C8B-B14F-4D97-AF65-F5344CB8AC3E}">
        <p14:creationId xmlns:p14="http://schemas.microsoft.com/office/powerpoint/2010/main" val="116195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20" grpId="0" animBg="1"/>
      <p:bldP spid="29" grpId="0" animBg="1"/>
      <p:bldP spid="38" grpId="0" animBg="1"/>
      <p:bldP spid="41" grpId="0" animBg="1"/>
      <p:bldP spid="42" grpId="0"/>
      <p:bldP spid="43" grpId="0" animBg="1"/>
      <p:bldP spid="44" grpId="0" animBg="1"/>
      <p:bldP spid="45" grpId="0" animBg="1"/>
      <p:bldP spid="46" grpId="0" animBg="1"/>
      <p:bldP spid="47" grpId="0" animBg="1"/>
      <p:bldP spid="48" grpId="0" animBg="1"/>
      <p:bldP spid="4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853" y="1463040"/>
            <a:ext cx="5539978" cy="5539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44213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73277"/>
            <a:ext cx="14630400" cy="567848"/>
          </a:xfrm>
          <a:prstGeom prst="rect">
            <a:avLst/>
          </a:prstGeom>
        </p:spPr>
        <p:txBody>
          <a:bodyPr/>
          <a:lstStyle/>
          <a:p>
            <a:pPr algn="ctr"/>
            <a:r>
              <a:rPr lang="en-US" dirty="0">
                <a:solidFill>
                  <a:schemeClr val="accent5"/>
                </a:solidFill>
              </a:rPr>
              <a:t>Relationships on a Traditional Color Wheel</a:t>
            </a:r>
          </a:p>
        </p:txBody>
      </p:sp>
      <p:pic>
        <p:nvPicPr>
          <p:cNvPr id="2" name="Picture 1"/>
          <p:cNvPicPr>
            <a:picLocks noChangeAspect="1"/>
          </p:cNvPicPr>
          <p:nvPr/>
        </p:nvPicPr>
        <p:blipFill>
          <a:blip r:embed="rId3"/>
          <a:stretch>
            <a:fillRect/>
          </a:stretch>
        </p:blipFill>
        <p:spPr>
          <a:xfrm>
            <a:off x="3474720" y="457200"/>
            <a:ext cx="7498080" cy="7498080"/>
          </a:xfrm>
          <a:prstGeom prst="rect">
            <a:avLst/>
          </a:prstGeom>
        </p:spPr>
      </p:pic>
      <p:sp>
        <p:nvSpPr>
          <p:cNvPr id="4" name="Rectangle 3"/>
          <p:cNvSpPr/>
          <p:nvPr/>
        </p:nvSpPr>
        <p:spPr>
          <a:xfrm>
            <a:off x="2286000" y="7406641"/>
            <a:ext cx="10149840" cy="769441"/>
          </a:xfrm>
          <a:prstGeom prst="rect">
            <a:avLst/>
          </a:prstGeom>
        </p:spPr>
        <p:txBody>
          <a:bodyPr wrap="square">
            <a:spAutoFit/>
          </a:bodyPr>
          <a:lstStyle/>
          <a:p>
            <a:pPr algn="ctr" defTabSz="1097236"/>
            <a:r>
              <a:rPr lang="en-US" sz="2200" i="1" dirty="0">
                <a:solidFill>
                  <a:srgbClr val="4D4D4D"/>
                </a:solidFill>
                <a:latin typeface="Merriweather Light"/>
                <a:cs typeface="+mn-cs"/>
              </a:rPr>
              <a:t>The primary colors are red, yellow, and blue.</a:t>
            </a:r>
            <a:br>
              <a:rPr lang="en-US" sz="2200" i="1" dirty="0">
                <a:solidFill>
                  <a:srgbClr val="4D4D4D"/>
                </a:solidFill>
                <a:latin typeface="Merriweather Light"/>
                <a:cs typeface="+mn-cs"/>
              </a:rPr>
            </a:br>
            <a:r>
              <a:rPr lang="en-US" sz="2200" i="1" dirty="0">
                <a:solidFill>
                  <a:srgbClr val="4D4D4D"/>
                </a:solidFill>
                <a:latin typeface="Merriweather Light"/>
                <a:cs typeface="+mn-cs"/>
              </a:rPr>
              <a:t>Classical painters would have used this arrangement to find compliments.</a:t>
            </a:r>
            <a:endParaRPr lang="en-US" sz="2200" dirty="0">
              <a:solidFill>
                <a:srgbClr val="4D4D4D"/>
              </a:solidFill>
              <a:latin typeface="Merriweather Light"/>
              <a:cs typeface="+mn-cs"/>
            </a:endParaRPr>
          </a:p>
        </p:txBody>
      </p:sp>
      <p:sp>
        <p:nvSpPr>
          <p:cNvPr id="5" name="Rectangle 4"/>
          <p:cNvSpPr/>
          <p:nvPr/>
        </p:nvSpPr>
        <p:spPr>
          <a:xfrm>
            <a:off x="10624457" y="899886"/>
            <a:ext cx="3697514" cy="830997"/>
          </a:xfrm>
          <a:prstGeom prst="rect">
            <a:avLst/>
          </a:prstGeom>
        </p:spPr>
        <p:txBody>
          <a:bodyPr wrap="square">
            <a:spAutoFit/>
          </a:bodyPr>
          <a:lstStyle/>
          <a:p>
            <a:pPr algn="r" defTabSz="1097236"/>
            <a:r>
              <a:rPr lang="en-US" sz="1600" dirty="0">
                <a:solidFill>
                  <a:prstClr val="white">
                    <a:lumMod val="65000"/>
                  </a:prstClr>
                </a:solidFill>
                <a:latin typeface="+mn-lt"/>
                <a:cs typeface="+mn-cs"/>
              </a:rPr>
              <a:t>Image used under the Wikipedia Creative Commons license.</a:t>
            </a:r>
          </a:p>
          <a:p>
            <a:pPr algn="r" defTabSz="1097236"/>
            <a:r>
              <a:rPr lang="en-US" sz="1600" i="1" u="sng" dirty="0">
                <a:solidFill>
                  <a:prstClr val="white">
                    <a:lumMod val="65000"/>
                  </a:prstClr>
                </a:solidFill>
                <a:latin typeface="+mn-lt"/>
                <a:cs typeface="+mn-cs"/>
              </a:rPr>
              <a:t>http://www.wikipedia.com</a:t>
            </a:r>
          </a:p>
        </p:txBody>
      </p:sp>
    </p:spTree>
    <p:extLst>
      <p:ext uri="{BB962C8B-B14F-4D97-AF65-F5344CB8AC3E}">
        <p14:creationId xmlns:p14="http://schemas.microsoft.com/office/powerpoint/2010/main" val="58816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463232" y="173277"/>
            <a:ext cx="9795378" cy="567848"/>
          </a:xfrm>
          <a:prstGeom prst="rect">
            <a:avLst/>
          </a:prstGeom>
        </p:spPr>
        <p:txBody>
          <a:bodyPr/>
          <a:lstStyle/>
          <a:p>
            <a:pPr algn="ctr"/>
            <a:r>
              <a:rPr lang="en-US" dirty="0"/>
              <a:t>Relationships on a RGB Color Wheel</a:t>
            </a:r>
          </a:p>
        </p:txBody>
      </p:sp>
      <p:pic>
        <p:nvPicPr>
          <p:cNvPr id="4" name="Picture 3"/>
          <p:cNvPicPr>
            <a:picLocks noChangeAspect="1"/>
          </p:cNvPicPr>
          <p:nvPr/>
        </p:nvPicPr>
        <p:blipFill>
          <a:blip r:embed="rId3"/>
          <a:stretch>
            <a:fillRect/>
          </a:stretch>
        </p:blipFill>
        <p:spPr>
          <a:xfrm>
            <a:off x="3291840" y="1005840"/>
            <a:ext cx="7827264" cy="6522720"/>
          </a:xfrm>
          <a:prstGeom prst="rect">
            <a:avLst/>
          </a:prstGeom>
        </p:spPr>
      </p:pic>
      <p:sp>
        <p:nvSpPr>
          <p:cNvPr id="6" name="Rectangle 5"/>
          <p:cNvSpPr/>
          <p:nvPr/>
        </p:nvSpPr>
        <p:spPr>
          <a:xfrm>
            <a:off x="2286000" y="7406641"/>
            <a:ext cx="10149840" cy="769441"/>
          </a:xfrm>
          <a:prstGeom prst="rect">
            <a:avLst/>
          </a:prstGeom>
        </p:spPr>
        <p:txBody>
          <a:bodyPr wrap="square">
            <a:spAutoFit/>
          </a:bodyPr>
          <a:lstStyle/>
          <a:p>
            <a:pPr algn="ctr" defTabSz="1097236"/>
            <a:r>
              <a:rPr lang="en-US" sz="2200" i="1" dirty="0">
                <a:solidFill>
                  <a:srgbClr val="4C4C4C"/>
                </a:solidFill>
                <a:latin typeface="Merriweather Light"/>
                <a:cs typeface="+mn-cs"/>
              </a:rPr>
              <a:t>Computer displays use red, green, and blue elements.</a:t>
            </a:r>
            <a:br>
              <a:rPr lang="en-US" sz="2200" i="1" dirty="0">
                <a:solidFill>
                  <a:srgbClr val="4C4C4C"/>
                </a:solidFill>
                <a:latin typeface="Merriweather Light"/>
                <a:cs typeface="+mn-cs"/>
              </a:rPr>
            </a:br>
            <a:r>
              <a:rPr lang="en-US" sz="2200" i="1" dirty="0">
                <a:solidFill>
                  <a:srgbClr val="4C4C4C"/>
                </a:solidFill>
                <a:latin typeface="Merriweather Light"/>
                <a:cs typeface="+mn-cs"/>
              </a:rPr>
              <a:t>This results in a shifted arrangement of complimentary colors.</a:t>
            </a:r>
            <a:endParaRPr lang="en-US" sz="2200" dirty="0">
              <a:solidFill>
                <a:srgbClr val="4C4C4C"/>
              </a:solidFill>
              <a:latin typeface="Merriweather Light"/>
              <a:cs typeface="+mn-cs"/>
            </a:endParaRPr>
          </a:p>
        </p:txBody>
      </p:sp>
      <p:sp>
        <p:nvSpPr>
          <p:cNvPr id="7" name="Rectangle 6"/>
          <p:cNvSpPr/>
          <p:nvPr/>
        </p:nvSpPr>
        <p:spPr>
          <a:xfrm>
            <a:off x="10624457" y="899886"/>
            <a:ext cx="3697514" cy="830997"/>
          </a:xfrm>
          <a:prstGeom prst="rect">
            <a:avLst/>
          </a:prstGeom>
        </p:spPr>
        <p:txBody>
          <a:bodyPr wrap="square">
            <a:spAutoFit/>
          </a:bodyPr>
          <a:lstStyle/>
          <a:p>
            <a:pPr algn="r" defTabSz="1097236"/>
            <a:r>
              <a:rPr lang="en-US" sz="1600" dirty="0">
                <a:solidFill>
                  <a:prstClr val="white">
                    <a:lumMod val="65000"/>
                  </a:prstClr>
                </a:solidFill>
                <a:latin typeface="+mn-lt"/>
                <a:cs typeface="+mn-cs"/>
              </a:rPr>
              <a:t>Image used under the Wikipedia Creative Commons license.</a:t>
            </a:r>
          </a:p>
          <a:p>
            <a:pPr algn="r" defTabSz="1097236"/>
            <a:r>
              <a:rPr lang="en-US" sz="1600" i="1" u="sng" dirty="0">
                <a:solidFill>
                  <a:prstClr val="white">
                    <a:lumMod val="65000"/>
                  </a:prstClr>
                </a:solidFill>
                <a:latin typeface="+mn-lt"/>
                <a:cs typeface="+mn-cs"/>
              </a:rPr>
              <a:t>http://www.wikipedia.com</a:t>
            </a:r>
          </a:p>
        </p:txBody>
      </p:sp>
    </p:spTree>
    <p:extLst>
      <p:ext uri="{BB962C8B-B14F-4D97-AF65-F5344CB8AC3E}">
        <p14:creationId xmlns:p14="http://schemas.microsoft.com/office/powerpoint/2010/main" val="238139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8800" y="0"/>
            <a:ext cx="10972800" cy="8229600"/>
          </a:xfrm>
          <a:prstGeom prst="rect">
            <a:avLst/>
          </a:prstGeom>
        </p:spPr>
      </p:pic>
      <p:sp>
        <p:nvSpPr>
          <p:cNvPr id="3" name="Rectangle 2"/>
          <p:cNvSpPr/>
          <p:nvPr/>
        </p:nvSpPr>
        <p:spPr>
          <a:xfrm>
            <a:off x="2286000" y="7697589"/>
            <a:ext cx="10149840" cy="424732"/>
          </a:xfrm>
          <a:prstGeom prst="rect">
            <a:avLst/>
          </a:prstGeom>
        </p:spPr>
        <p:txBody>
          <a:bodyPr wrap="square">
            <a:spAutoFit/>
          </a:bodyPr>
          <a:lstStyle/>
          <a:p>
            <a:pPr algn="ctr" defTabSz="1097236"/>
            <a:r>
              <a:rPr lang="en-US" sz="2160" dirty="0">
                <a:solidFill>
                  <a:srgbClr val="4D4D4D"/>
                </a:solidFill>
                <a:latin typeface="Avenir LT Std 45 Book" panose="020B0502020203020204" pitchFamily="34" charset="0"/>
                <a:cs typeface="+mn-cs"/>
              </a:rPr>
              <a:t>Source: </a:t>
            </a:r>
            <a:r>
              <a:rPr lang="en-US" sz="2160" i="1" dirty="0">
                <a:solidFill>
                  <a:srgbClr val="4D4D4D"/>
                </a:solidFill>
                <a:latin typeface="Avenir LT Std 45 Book" panose="020B0502020203020204" pitchFamily="34" charset="0"/>
                <a:cs typeface="+mn-cs"/>
              </a:rPr>
              <a:t>The Big Book of Dashboards</a:t>
            </a:r>
            <a:r>
              <a:rPr lang="en-US" sz="2160" dirty="0">
                <a:solidFill>
                  <a:srgbClr val="4D4D4D"/>
                </a:solidFill>
                <a:latin typeface="Avenir LT Std 45 Book" panose="020B0502020203020204" pitchFamily="34" charset="0"/>
                <a:cs typeface="+mn-cs"/>
              </a:rPr>
              <a:t> (page 15)</a:t>
            </a:r>
          </a:p>
        </p:txBody>
      </p:sp>
    </p:spTree>
    <p:extLst>
      <p:ext uri="{BB962C8B-B14F-4D97-AF65-F5344CB8AC3E}">
        <p14:creationId xmlns:p14="http://schemas.microsoft.com/office/powerpoint/2010/main" val="16963545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rot="-5400000">
            <a:off x="3687852" y="-167416"/>
            <a:ext cx="6763651" cy="9018706"/>
          </a:xfrm>
          <a:prstGeom prst="rect">
            <a:avLst/>
          </a:prstGeom>
          <a:noFill/>
          <a:ln w="38100" cmpd="sng">
            <a:solidFill>
              <a:schemeClr val="tx1"/>
            </a:solidFill>
            <a:miter lim="800000"/>
            <a:headEnd/>
            <a:tailEnd/>
          </a:ln>
          <a:effectLst>
            <a:outerShdw blurRad="50800" dist="6350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idx="4294967295"/>
          </p:nvPr>
        </p:nvSpPr>
        <p:spPr>
          <a:xfrm>
            <a:off x="0" y="168915"/>
            <a:ext cx="14630400" cy="615553"/>
          </a:xfrm>
          <a:prstGeom prst="rect">
            <a:avLst/>
          </a:prstGeom>
        </p:spPr>
        <p:txBody>
          <a:bodyPr/>
          <a:lstStyle/>
          <a:p>
            <a:pPr algn="ctr"/>
            <a:r>
              <a:rPr lang="en-US" sz="5000" dirty="0"/>
              <a:t>Does this color use enhance or detract?</a:t>
            </a:r>
          </a:p>
        </p:txBody>
      </p:sp>
    </p:spTree>
    <p:extLst>
      <p:ext uri="{BB962C8B-B14F-4D97-AF65-F5344CB8AC3E}">
        <p14:creationId xmlns:p14="http://schemas.microsoft.com/office/powerpoint/2010/main" val="2781511718"/>
      </p:ext>
    </p:extLst>
  </p:cSld>
  <p:clrMapOvr>
    <a:masterClrMapping/>
  </p:clrMapOvr>
  <p:transition spd="slow">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67017"/>
            <a:ext cx="14630400" cy="553998"/>
          </a:xfrm>
          <a:prstGeom prst="rect">
            <a:avLst/>
          </a:prstGeom>
        </p:spPr>
        <p:txBody>
          <a:bodyPr/>
          <a:lstStyle/>
          <a:p>
            <a:pPr algn="ctr"/>
            <a:r>
              <a:rPr lang="en-US" dirty="0"/>
              <a:t>What does color even mean here?</a:t>
            </a:r>
          </a:p>
        </p:txBody>
      </p:sp>
      <p:pic>
        <p:nvPicPr>
          <p:cNvPr id="2" name="Picture 1"/>
          <p:cNvPicPr>
            <a:picLocks noChangeAspect="1"/>
          </p:cNvPicPr>
          <p:nvPr/>
        </p:nvPicPr>
        <p:blipFill>
          <a:blip r:embed="rId3"/>
          <a:stretch>
            <a:fillRect/>
          </a:stretch>
        </p:blipFill>
        <p:spPr>
          <a:xfrm>
            <a:off x="2334178" y="1841424"/>
            <a:ext cx="9918784" cy="4742256"/>
          </a:xfrm>
          <a:prstGeom prst="rect">
            <a:avLst/>
          </a:prstGeom>
        </p:spPr>
      </p:pic>
      <p:sp>
        <p:nvSpPr>
          <p:cNvPr id="5" name="Rectangle 3"/>
          <p:cNvSpPr>
            <a:spLocks/>
          </p:cNvSpPr>
          <p:nvPr/>
        </p:nvSpPr>
        <p:spPr bwMode="auto">
          <a:xfrm>
            <a:off x="6221730" y="7957428"/>
            <a:ext cx="8124660"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p>
            <a:pPr defTabSz="1097236"/>
            <a:r>
              <a:rPr lang="en-US" sz="1500" dirty="0">
                <a:solidFill>
                  <a:srgbClr val="4C4C4C"/>
                </a:solidFill>
                <a:latin typeface="Merriweather Light"/>
                <a:cs typeface="+mn-cs"/>
              </a:rPr>
              <a:t>From </a:t>
            </a:r>
            <a:r>
              <a:rPr lang="en-US" sz="1500" i="1" dirty="0">
                <a:solidFill>
                  <a:srgbClr val="4C4C4C"/>
                </a:solidFill>
                <a:latin typeface="Merriweather Light"/>
                <a:cs typeface="+mn-cs"/>
                <a:hlinkClick r:id="rId4"/>
              </a:rPr>
              <a:t>http://online.wsj.com</a:t>
            </a:r>
            <a:r>
              <a:rPr lang="en-US" sz="1500" i="1" dirty="0">
                <a:solidFill>
                  <a:srgbClr val="4C4C4C"/>
                </a:solidFill>
                <a:latin typeface="Merriweather Light"/>
                <a:cs typeface="+mn-cs"/>
              </a:rPr>
              <a:t> - The Wall Street Journal Online, originally published August 7, 2010</a:t>
            </a:r>
          </a:p>
        </p:txBody>
      </p:sp>
    </p:spTree>
    <p:extLst>
      <p:ext uri="{BB962C8B-B14F-4D97-AF65-F5344CB8AC3E}">
        <p14:creationId xmlns:p14="http://schemas.microsoft.com/office/powerpoint/2010/main" val="3214951831"/>
      </p:ext>
    </p:extLst>
  </p:cSld>
  <p:clrMapOvr>
    <a:masterClrMapping/>
  </p:clrMapOvr>
  <p:transition spd="slow">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Color (Value)</a:t>
            </a:r>
          </a:p>
        </p:txBody>
      </p:sp>
    </p:spTree>
    <p:extLst>
      <p:ext uri="{BB962C8B-B14F-4D97-AF65-F5344CB8AC3E}">
        <p14:creationId xmlns:p14="http://schemas.microsoft.com/office/powerpoint/2010/main" val="313059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120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5" name="Oval 4"/>
          <p:cNvSpPr/>
          <p:nvPr/>
        </p:nvSpPr>
        <p:spPr>
          <a:xfrm>
            <a:off x="52120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6" name="Oval 5"/>
          <p:cNvSpPr/>
          <p:nvPr/>
        </p:nvSpPr>
        <p:spPr>
          <a:xfrm>
            <a:off x="52120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7" name="Oval 6"/>
          <p:cNvSpPr/>
          <p:nvPr/>
        </p:nvSpPr>
        <p:spPr>
          <a:xfrm>
            <a:off x="52120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8" name="Oval 7"/>
          <p:cNvSpPr/>
          <p:nvPr/>
        </p:nvSpPr>
        <p:spPr>
          <a:xfrm>
            <a:off x="521208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9" name="Oval 8"/>
          <p:cNvSpPr/>
          <p:nvPr/>
        </p:nvSpPr>
        <p:spPr>
          <a:xfrm>
            <a:off x="52120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0" name="Oval 9"/>
          <p:cNvSpPr/>
          <p:nvPr/>
        </p:nvSpPr>
        <p:spPr>
          <a:xfrm>
            <a:off x="594360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1" name="Oval 10"/>
          <p:cNvSpPr/>
          <p:nvPr/>
        </p:nvSpPr>
        <p:spPr>
          <a:xfrm>
            <a:off x="594360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2" name="Oval 11"/>
          <p:cNvSpPr/>
          <p:nvPr/>
        </p:nvSpPr>
        <p:spPr>
          <a:xfrm>
            <a:off x="594360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3" name="Oval 12"/>
          <p:cNvSpPr/>
          <p:nvPr/>
        </p:nvSpPr>
        <p:spPr>
          <a:xfrm>
            <a:off x="594360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4" name="Oval 13"/>
          <p:cNvSpPr/>
          <p:nvPr/>
        </p:nvSpPr>
        <p:spPr>
          <a:xfrm>
            <a:off x="594360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5" name="Oval 14"/>
          <p:cNvSpPr/>
          <p:nvPr/>
        </p:nvSpPr>
        <p:spPr>
          <a:xfrm>
            <a:off x="594360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6" name="Oval 15"/>
          <p:cNvSpPr/>
          <p:nvPr/>
        </p:nvSpPr>
        <p:spPr>
          <a:xfrm>
            <a:off x="667512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7" name="Oval 16"/>
          <p:cNvSpPr/>
          <p:nvPr/>
        </p:nvSpPr>
        <p:spPr>
          <a:xfrm>
            <a:off x="667512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8" name="Oval 17"/>
          <p:cNvSpPr/>
          <p:nvPr/>
        </p:nvSpPr>
        <p:spPr>
          <a:xfrm>
            <a:off x="667512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19" name="Oval 18"/>
          <p:cNvSpPr/>
          <p:nvPr/>
        </p:nvSpPr>
        <p:spPr>
          <a:xfrm>
            <a:off x="667512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0" name="Oval 19"/>
          <p:cNvSpPr/>
          <p:nvPr/>
        </p:nvSpPr>
        <p:spPr>
          <a:xfrm>
            <a:off x="667512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1" name="Oval 20"/>
          <p:cNvSpPr/>
          <p:nvPr/>
        </p:nvSpPr>
        <p:spPr>
          <a:xfrm>
            <a:off x="667512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2" name="Oval 21"/>
          <p:cNvSpPr/>
          <p:nvPr/>
        </p:nvSpPr>
        <p:spPr>
          <a:xfrm>
            <a:off x="740664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3" name="Oval 22"/>
          <p:cNvSpPr/>
          <p:nvPr/>
        </p:nvSpPr>
        <p:spPr>
          <a:xfrm>
            <a:off x="740664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5" name="Oval 24"/>
          <p:cNvSpPr/>
          <p:nvPr/>
        </p:nvSpPr>
        <p:spPr>
          <a:xfrm>
            <a:off x="740664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6" name="Oval 25"/>
          <p:cNvSpPr/>
          <p:nvPr/>
        </p:nvSpPr>
        <p:spPr>
          <a:xfrm>
            <a:off x="740664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7" name="Oval 26"/>
          <p:cNvSpPr/>
          <p:nvPr/>
        </p:nvSpPr>
        <p:spPr>
          <a:xfrm>
            <a:off x="740664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8" name="Oval 27"/>
          <p:cNvSpPr/>
          <p:nvPr/>
        </p:nvSpPr>
        <p:spPr>
          <a:xfrm>
            <a:off x="813816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29" name="Oval 28"/>
          <p:cNvSpPr/>
          <p:nvPr/>
        </p:nvSpPr>
        <p:spPr>
          <a:xfrm>
            <a:off x="813816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0" name="Oval 29"/>
          <p:cNvSpPr/>
          <p:nvPr/>
        </p:nvSpPr>
        <p:spPr>
          <a:xfrm>
            <a:off x="813816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1" name="Oval 30"/>
          <p:cNvSpPr/>
          <p:nvPr/>
        </p:nvSpPr>
        <p:spPr>
          <a:xfrm>
            <a:off x="813816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2" name="Oval 31"/>
          <p:cNvSpPr/>
          <p:nvPr/>
        </p:nvSpPr>
        <p:spPr>
          <a:xfrm>
            <a:off x="8138160" y="493776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5B6591"/>
              </a:solidFill>
            </a:endParaRPr>
          </a:p>
        </p:txBody>
      </p:sp>
      <p:sp>
        <p:nvSpPr>
          <p:cNvPr id="33" name="Oval 32"/>
          <p:cNvSpPr/>
          <p:nvPr/>
        </p:nvSpPr>
        <p:spPr>
          <a:xfrm>
            <a:off x="813816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4" name="Oval 33"/>
          <p:cNvSpPr/>
          <p:nvPr/>
        </p:nvSpPr>
        <p:spPr>
          <a:xfrm>
            <a:off x="8869680" y="56692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5" name="Oval 34"/>
          <p:cNvSpPr/>
          <p:nvPr/>
        </p:nvSpPr>
        <p:spPr>
          <a:xfrm>
            <a:off x="8869680" y="4937760"/>
            <a:ext cx="548640" cy="548640"/>
          </a:xfrm>
          <a:prstGeom prst="ellipse">
            <a:avLst/>
          </a:prstGeom>
          <a:solidFill>
            <a:srgbClr val="B2B7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A5ABC7"/>
              </a:solidFill>
            </a:endParaRPr>
          </a:p>
        </p:txBody>
      </p:sp>
      <p:sp>
        <p:nvSpPr>
          <p:cNvPr id="36" name="Oval 35"/>
          <p:cNvSpPr/>
          <p:nvPr/>
        </p:nvSpPr>
        <p:spPr>
          <a:xfrm>
            <a:off x="8869680" y="420624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7" name="Oval 36"/>
          <p:cNvSpPr/>
          <p:nvPr/>
        </p:nvSpPr>
        <p:spPr>
          <a:xfrm>
            <a:off x="8869680" y="347472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8" name="Oval 37"/>
          <p:cNvSpPr/>
          <p:nvPr/>
        </p:nvSpPr>
        <p:spPr>
          <a:xfrm>
            <a:off x="886968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39" name="Oval 38"/>
          <p:cNvSpPr/>
          <p:nvPr/>
        </p:nvSpPr>
        <p:spPr>
          <a:xfrm>
            <a:off x="8869680" y="201168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1" name="Oval 40"/>
          <p:cNvSpPr/>
          <p:nvPr/>
        </p:nvSpPr>
        <p:spPr>
          <a:xfrm>
            <a:off x="7406640" y="2743200"/>
            <a:ext cx="548640" cy="548640"/>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097236"/>
            <a:endParaRPr lang="en-US" sz="2160">
              <a:solidFill>
                <a:srgbClr val="FFFFFF"/>
              </a:solidFill>
            </a:endParaRPr>
          </a:p>
        </p:txBody>
      </p:sp>
      <p:sp>
        <p:nvSpPr>
          <p:cNvPr id="4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Color (Value)</a:t>
            </a:r>
          </a:p>
        </p:txBody>
      </p:sp>
    </p:spTree>
    <p:extLst>
      <p:ext uri="{BB962C8B-B14F-4D97-AF65-F5344CB8AC3E}">
        <p14:creationId xmlns:p14="http://schemas.microsoft.com/office/powerpoint/2010/main" val="53682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p:cNvSpPr>
          <p:nvPr/>
        </p:nvSpPr>
        <p:spPr bwMode="auto">
          <a:xfrm>
            <a:off x="6843605" y="6863118"/>
            <a:ext cx="632222" cy="632222"/>
          </a:xfrm>
          <a:prstGeom prst="rect">
            <a:avLst/>
          </a:prstGeom>
          <a:solidFill>
            <a:schemeClr val="tx1"/>
          </a:solidFill>
          <a:ln>
            <a:noFill/>
          </a:ln>
          <a:effectLst>
            <a:outerShdw blurRad="76200" algn="ctr" rotWithShape="0">
              <a:schemeClr val="bg2">
                <a:alpha val="79999"/>
              </a:schemeClr>
            </a:outerShdw>
          </a:effectLst>
          <a:extLst/>
        </p:spPr>
        <p:txBody>
          <a:bodyPr lIns="0" tIns="0" rIns="0" bIns="0"/>
          <a:lstStyle/>
          <a:p>
            <a:pPr defTabSz="1097236">
              <a:defRPr/>
            </a:pPr>
            <a:endParaRPr lang="en-US" sz="2160" dirty="0">
              <a:solidFill>
                <a:srgbClr val="4D4D4D"/>
              </a:solidFill>
              <a:latin typeface="Avenir LT Std 45 Book" panose="020B0502020203020204" pitchFamily="34" charset="0"/>
              <a:cs typeface="+mn-cs"/>
            </a:endParaRPr>
          </a:p>
        </p:txBody>
      </p:sp>
      <p:sp>
        <p:nvSpPr>
          <p:cNvPr id="37892" name="Rectangle 4"/>
          <p:cNvSpPr>
            <a:spLocks/>
          </p:cNvSpPr>
          <p:nvPr/>
        </p:nvSpPr>
        <p:spPr bwMode="auto">
          <a:xfrm>
            <a:off x="6843605" y="6005868"/>
            <a:ext cx="632222" cy="632222"/>
          </a:xfrm>
          <a:prstGeom prst="rect">
            <a:avLst/>
          </a:prstGeom>
          <a:solidFill>
            <a:schemeClr val="bg1">
              <a:lumMod val="50000"/>
            </a:schemeClr>
          </a:solidFill>
          <a:ln>
            <a:noFill/>
          </a:ln>
          <a:effectLst>
            <a:outerShdw blurRad="76200" algn="ctr" rotWithShape="0">
              <a:schemeClr val="bg2">
                <a:alpha val="79999"/>
              </a:schemeClr>
            </a:outerShdw>
          </a:effectLst>
          <a:extLst/>
        </p:spPr>
        <p:txBody>
          <a:bodyPr lIns="0" tIns="0" rIns="0" bIns="0"/>
          <a:lstStyle/>
          <a:p>
            <a:pPr defTabSz="1097236">
              <a:defRPr/>
            </a:pPr>
            <a:endParaRPr lang="en-US" sz="2160" dirty="0">
              <a:solidFill>
                <a:srgbClr val="4D4D4D"/>
              </a:solidFill>
              <a:latin typeface="Avenir LT Std 45 Book" panose="020B0502020203020204" pitchFamily="34" charset="0"/>
              <a:cs typeface="+mn-cs"/>
            </a:endParaRPr>
          </a:p>
        </p:txBody>
      </p:sp>
      <p:sp>
        <p:nvSpPr>
          <p:cNvPr id="37893" name="Rectangle 5"/>
          <p:cNvSpPr>
            <a:spLocks/>
          </p:cNvSpPr>
          <p:nvPr/>
        </p:nvSpPr>
        <p:spPr bwMode="auto">
          <a:xfrm>
            <a:off x="6843605" y="5148618"/>
            <a:ext cx="632222" cy="632222"/>
          </a:xfrm>
          <a:prstGeom prst="rect">
            <a:avLst/>
          </a:prstGeom>
          <a:solidFill>
            <a:schemeClr val="bg1">
              <a:lumMod val="65000"/>
            </a:schemeClr>
          </a:solidFill>
          <a:ln>
            <a:noFill/>
          </a:ln>
          <a:effectLst>
            <a:outerShdw blurRad="76200" algn="ctr" rotWithShape="0">
              <a:schemeClr val="bg2">
                <a:alpha val="79999"/>
              </a:schemeClr>
            </a:outerShdw>
          </a:effectLst>
          <a:extLst/>
        </p:spPr>
        <p:txBody>
          <a:bodyPr lIns="0" tIns="0" rIns="0" bIns="0"/>
          <a:lstStyle/>
          <a:p>
            <a:pPr defTabSz="1097236">
              <a:defRPr/>
            </a:pPr>
            <a:endParaRPr lang="en-US" sz="2160" dirty="0">
              <a:solidFill>
                <a:srgbClr val="4D4D4D"/>
              </a:solidFill>
              <a:latin typeface="Avenir LT Std 45 Book" panose="020B0502020203020204" pitchFamily="34" charset="0"/>
              <a:cs typeface="+mn-cs"/>
            </a:endParaRPr>
          </a:p>
        </p:txBody>
      </p:sp>
      <p:sp>
        <p:nvSpPr>
          <p:cNvPr id="37894" name="Rectangle 6"/>
          <p:cNvSpPr>
            <a:spLocks/>
          </p:cNvSpPr>
          <p:nvPr/>
        </p:nvSpPr>
        <p:spPr bwMode="auto">
          <a:xfrm>
            <a:off x="6843605" y="4291368"/>
            <a:ext cx="632222" cy="632222"/>
          </a:xfrm>
          <a:prstGeom prst="rect">
            <a:avLst/>
          </a:prstGeom>
          <a:solidFill>
            <a:schemeClr val="bg1">
              <a:lumMod val="75000"/>
            </a:schemeClr>
          </a:solidFill>
          <a:ln>
            <a:noFill/>
          </a:ln>
          <a:effectLst>
            <a:outerShdw blurRad="76200" algn="ctr" rotWithShape="0">
              <a:schemeClr val="bg2">
                <a:alpha val="79999"/>
              </a:schemeClr>
            </a:outerShdw>
          </a:effectLst>
          <a:extLst/>
        </p:spPr>
        <p:txBody>
          <a:bodyPr lIns="0" tIns="0" rIns="0" bIns="0"/>
          <a:lstStyle/>
          <a:p>
            <a:pPr defTabSz="1097236">
              <a:defRPr/>
            </a:pPr>
            <a:endParaRPr lang="en-US" sz="2160" dirty="0">
              <a:solidFill>
                <a:srgbClr val="4D4D4D"/>
              </a:solidFill>
              <a:latin typeface="Avenir LT Std 45 Book" panose="020B0502020203020204" pitchFamily="34" charset="0"/>
              <a:cs typeface="+mn-cs"/>
            </a:endParaRPr>
          </a:p>
        </p:txBody>
      </p:sp>
      <p:sp>
        <p:nvSpPr>
          <p:cNvPr id="37895" name="Rectangle 7"/>
          <p:cNvSpPr>
            <a:spLocks/>
          </p:cNvSpPr>
          <p:nvPr/>
        </p:nvSpPr>
        <p:spPr bwMode="auto">
          <a:xfrm>
            <a:off x="6843605" y="3434118"/>
            <a:ext cx="632222" cy="632222"/>
          </a:xfrm>
          <a:prstGeom prst="rect">
            <a:avLst/>
          </a:prstGeom>
          <a:solidFill>
            <a:schemeClr val="bg1">
              <a:lumMod val="85000"/>
            </a:schemeClr>
          </a:solidFill>
          <a:ln>
            <a:noFill/>
          </a:ln>
          <a:effectLst>
            <a:outerShdw blurRad="76200" algn="ctr" rotWithShape="0">
              <a:schemeClr val="bg2">
                <a:alpha val="79999"/>
              </a:schemeClr>
            </a:outerShdw>
          </a:effectLst>
          <a:extLst/>
        </p:spPr>
        <p:txBody>
          <a:bodyPr lIns="0" tIns="0" rIns="0" bIns="0"/>
          <a:lstStyle/>
          <a:p>
            <a:pPr defTabSz="1097236">
              <a:defRPr/>
            </a:pPr>
            <a:endParaRPr lang="en-US" sz="2160" dirty="0">
              <a:solidFill>
                <a:srgbClr val="4D4D4D"/>
              </a:solidFill>
              <a:latin typeface="Avenir LT Std 45 Book" panose="020B0502020203020204" pitchFamily="34" charset="0"/>
              <a:cs typeface="+mn-cs"/>
            </a:endParaRPr>
          </a:p>
        </p:txBody>
      </p:sp>
      <p:sp>
        <p:nvSpPr>
          <p:cNvPr id="37896" name="Rectangle 8"/>
          <p:cNvSpPr>
            <a:spLocks/>
          </p:cNvSpPr>
          <p:nvPr/>
        </p:nvSpPr>
        <p:spPr bwMode="auto">
          <a:xfrm>
            <a:off x="6843605" y="2576868"/>
            <a:ext cx="632222" cy="632222"/>
          </a:xfrm>
          <a:prstGeom prst="rect">
            <a:avLst/>
          </a:prstGeom>
          <a:solidFill>
            <a:schemeClr val="bg1">
              <a:lumMod val="95000"/>
            </a:schemeClr>
          </a:solidFill>
          <a:ln>
            <a:noFill/>
          </a:ln>
          <a:effectLst>
            <a:outerShdw blurRad="76200" algn="ctr" rotWithShape="0">
              <a:schemeClr val="bg2">
                <a:alpha val="79999"/>
              </a:schemeClr>
            </a:outerShdw>
          </a:effectLst>
          <a:extLst/>
        </p:spPr>
        <p:txBody>
          <a:bodyPr lIns="0" tIns="0" rIns="0" bIns="0"/>
          <a:lstStyle/>
          <a:p>
            <a:pPr defTabSz="1097236">
              <a:defRPr/>
            </a:pPr>
            <a:endParaRPr lang="en-US" sz="2160" dirty="0">
              <a:solidFill>
                <a:srgbClr val="4D4D4D"/>
              </a:solidFill>
              <a:latin typeface="Avenir LT Std 45 Book" panose="020B0502020203020204" pitchFamily="34" charset="0"/>
              <a:cs typeface="+mn-cs"/>
            </a:endParaRPr>
          </a:p>
        </p:txBody>
      </p:sp>
      <p:sp>
        <p:nvSpPr>
          <p:cNvPr id="37897" name="Rectangle 9"/>
          <p:cNvSpPr>
            <a:spLocks/>
          </p:cNvSpPr>
          <p:nvPr/>
        </p:nvSpPr>
        <p:spPr bwMode="auto">
          <a:xfrm>
            <a:off x="6843605" y="1719618"/>
            <a:ext cx="632222" cy="632222"/>
          </a:xfrm>
          <a:prstGeom prst="rect">
            <a:avLst/>
          </a:prstGeom>
          <a:ln/>
          <a:extLst/>
        </p:spPr>
        <p:style>
          <a:lnRef idx="2">
            <a:schemeClr val="dk1"/>
          </a:lnRef>
          <a:fillRef idx="1">
            <a:schemeClr val="lt1"/>
          </a:fillRef>
          <a:effectRef idx="0">
            <a:schemeClr val="dk1"/>
          </a:effectRef>
          <a:fontRef idx="minor">
            <a:schemeClr val="dk1"/>
          </a:fontRef>
        </p:style>
        <p:txBody>
          <a:bodyPr lIns="0" tIns="0" rIns="0" bIns="0"/>
          <a:lstStyle/>
          <a:p>
            <a:pPr defTabSz="1097236">
              <a:defRPr/>
            </a:pPr>
            <a:endParaRPr lang="en-US" sz="2160" b="1" spc="60" dirty="0">
              <a:ln w="12700" cmpd="sng">
                <a:solidFill>
                  <a:srgbClr val="009CD9">
                    <a:satMod val="120000"/>
                    <a:shade val="80000"/>
                  </a:srgbClr>
                </a:solidFill>
                <a:prstDash val="solid"/>
              </a:ln>
              <a:solidFill>
                <a:srgbClr val="4C4C4C"/>
              </a:solidFill>
              <a:effectLst>
                <a:glow rad="53100">
                  <a:srgbClr val="009CD9">
                    <a:satMod val="180000"/>
                    <a:alpha val="30000"/>
                  </a:srgbClr>
                </a:glow>
              </a:effectLst>
              <a:latin typeface="Avenir LT Std 45 Book" panose="020B0502020203020204" pitchFamily="34" charset="0"/>
            </a:endParaRPr>
          </a:p>
        </p:txBody>
      </p:sp>
      <p:sp>
        <p:nvSpPr>
          <p:cNvPr id="10" name="Title 1"/>
          <p:cNvSpPr txBox="1">
            <a:spLocks/>
          </p:cNvSpPr>
          <p:nvPr/>
        </p:nvSpPr>
        <p:spPr bwMode="auto">
          <a:xfrm>
            <a:off x="2" y="797145"/>
            <a:ext cx="14630399"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defTabSz="1304873"/>
            <a:r>
              <a:rPr lang="en-US" sz="5000" dirty="0"/>
              <a:t>Color (Value)</a:t>
            </a:r>
          </a:p>
        </p:txBody>
      </p:sp>
    </p:spTree>
    <p:extLst>
      <p:ext uri="{BB962C8B-B14F-4D97-AF65-F5344CB8AC3E}">
        <p14:creationId xmlns:p14="http://schemas.microsoft.com/office/powerpoint/2010/main" val="30130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plate-17">
  <a:themeElements>
    <a:clrScheme name="template-17 15">
      <a:dk1>
        <a:srgbClr val="4D4D4D"/>
      </a:dk1>
      <a:lt1>
        <a:srgbClr val="FFFFFF"/>
      </a:lt1>
      <a:dk2>
        <a:srgbClr val="000000"/>
      </a:dk2>
      <a:lt2>
        <a:srgbClr val="C5780F"/>
      </a:lt2>
      <a:accent1>
        <a:srgbClr val="BE3600"/>
      </a:accent1>
      <a:accent2>
        <a:srgbClr val="00ADEF"/>
      </a:accent2>
      <a:accent3>
        <a:srgbClr val="FFFFFF"/>
      </a:accent3>
      <a:accent4>
        <a:srgbClr val="404040"/>
      </a:accent4>
      <a:accent5>
        <a:srgbClr val="DBAEAA"/>
      </a:accent5>
      <a:accent6>
        <a:srgbClr val="009CD9"/>
      </a:accent6>
      <a:hlink>
        <a:srgbClr val="F4BA52"/>
      </a:hlink>
      <a:folHlink>
        <a:srgbClr val="EAEAEA"/>
      </a:folHlink>
    </a:clrScheme>
    <a:fontScheme name="template-1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17 1">
        <a:dk1>
          <a:srgbClr val="4D4D4D"/>
        </a:dk1>
        <a:lt1>
          <a:srgbClr val="FFFFFF"/>
        </a:lt1>
        <a:dk2>
          <a:srgbClr val="000000"/>
        </a:dk2>
        <a:lt2>
          <a:srgbClr val="986615"/>
        </a:lt2>
        <a:accent1>
          <a:srgbClr val="CA4814"/>
        </a:accent1>
        <a:accent2>
          <a:srgbClr val="FFAB21"/>
        </a:accent2>
        <a:accent3>
          <a:srgbClr val="FFFFFF"/>
        </a:accent3>
        <a:accent4>
          <a:srgbClr val="404040"/>
        </a:accent4>
        <a:accent5>
          <a:srgbClr val="E1B1AA"/>
        </a:accent5>
        <a:accent6>
          <a:srgbClr val="E79B1D"/>
        </a:accent6>
        <a:hlink>
          <a:srgbClr val="BD9667"/>
        </a:hlink>
        <a:folHlink>
          <a:srgbClr val="EAEAEA"/>
        </a:folHlink>
      </a:clrScheme>
      <a:clrMap bg1="lt1" tx1="dk1" bg2="lt2" tx2="dk2" accent1="accent1" accent2="accent2" accent3="accent3" accent4="accent4" accent5="accent5" accent6="accent6" hlink="hlink" folHlink="folHlink"/>
    </a:extraClrScheme>
    <a:extraClrScheme>
      <a:clrScheme name="template-17 2">
        <a:dk1>
          <a:srgbClr val="4D4D4D"/>
        </a:dk1>
        <a:lt1>
          <a:srgbClr val="FFFFFF"/>
        </a:lt1>
        <a:dk2>
          <a:srgbClr val="000000"/>
        </a:dk2>
        <a:lt2>
          <a:srgbClr val="9B6902"/>
        </a:lt2>
        <a:accent1>
          <a:srgbClr val="C75E00"/>
        </a:accent1>
        <a:accent2>
          <a:srgbClr val="FED514"/>
        </a:accent2>
        <a:accent3>
          <a:srgbClr val="FFFFFF"/>
        </a:accent3>
        <a:accent4>
          <a:srgbClr val="404040"/>
        </a:accent4>
        <a:accent5>
          <a:srgbClr val="E0B6AA"/>
        </a:accent5>
        <a:accent6>
          <a:srgbClr val="E6C111"/>
        </a:accent6>
        <a:hlink>
          <a:srgbClr val="D06100"/>
        </a:hlink>
        <a:folHlink>
          <a:srgbClr val="EAEAEA"/>
        </a:folHlink>
      </a:clrScheme>
      <a:clrMap bg1="lt1" tx1="dk1" bg2="lt2" tx2="dk2" accent1="accent1" accent2="accent2" accent3="accent3" accent4="accent4" accent5="accent5" accent6="accent6" hlink="hlink" folHlink="folHlink"/>
    </a:extraClrScheme>
    <a:extraClrScheme>
      <a:clrScheme name="template-17 3">
        <a:dk1>
          <a:srgbClr val="4D4D4D"/>
        </a:dk1>
        <a:lt1>
          <a:srgbClr val="FFFFFF"/>
        </a:lt1>
        <a:dk2>
          <a:srgbClr val="000000"/>
        </a:dk2>
        <a:lt2>
          <a:srgbClr val="9B6902"/>
        </a:lt2>
        <a:accent1>
          <a:srgbClr val="C75E00"/>
        </a:accent1>
        <a:accent2>
          <a:srgbClr val="FED514"/>
        </a:accent2>
        <a:accent3>
          <a:srgbClr val="FFFFFF"/>
        </a:accent3>
        <a:accent4>
          <a:srgbClr val="404040"/>
        </a:accent4>
        <a:accent5>
          <a:srgbClr val="E0B6AA"/>
        </a:accent5>
        <a:accent6>
          <a:srgbClr val="E6C111"/>
        </a:accent6>
        <a:hlink>
          <a:srgbClr val="E26C00"/>
        </a:hlink>
        <a:folHlink>
          <a:srgbClr val="EAEAEA"/>
        </a:folHlink>
      </a:clrScheme>
      <a:clrMap bg1="lt1" tx1="dk1" bg2="lt2" tx2="dk2" accent1="accent1" accent2="accent2" accent3="accent3" accent4="accent4" accent5="accent5" accent6="accent6" hlink="hlink" folHlink="folHlink"/>
    </a:extraClrScheme>
    <a:extraClrScheme>
      <a:clrScheme name="template-17 4">
        <a:dk1>
          <a:srgbClr val="4D4D4D"/>
        </a:dk1>
        <a:lt1>
          <a:srgbClr val="FFFFFF"/>
        </a:lt1>
        <a:dk2>
          <a:srgbClr val="000000"/>
        </a:dk2>
        <a:lt2>
          <a:srgbClr val="C5780F"/>
        </a:lt2>
        <a:accent1>
          <a:srgbClr val="BE3600"/>
        </a:accent1>
        <a:accent2>
          <a:srgbClr val="FEA405"/>
        </a:accent2>
        <a:accent3>
          <a:srgbClr val="FFFFFF"/>
        </a:accent3>
        <a:accent4>
          <a:srgbClr val="404040"/>
        </a:accent4>
        <a:accent5>
          <a:srgbClr val="DBAEAA"/>
        </a:accent5>
        <a:accent6>
          <a:srgbClr val="E69404"/>
        </a:accent6>
        <a:hlink>
          <a:srgbClr val="F4BA52"/>
        </a:hlink>
        <a:folHlink>
          <a:srgbClr val="EAEAEA"/>
        </a:folHlink>
      </a:clrScheme>
      <a:clrMap bg1="lt1" tx1="dk1" bg2="lt2" tx2="dk2" accent1="accent1" accent2="accent2" accent3="accent3" accent4="accent4" accent5="accent5" accent6="accent6" hlink="hlink" folHlink="folHlink"/>
    </a:extraClrScheme>
    <a:extraClrScheme>
      <a:clrScheme name="template-17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17 6">
        <a:dk1>
          <a:srgbClr val="4D4D4D"/>
        </a:dk1>
        <a:lt1>
          <a:srgbClr val="FFFFFF"/>
        </a:lt1>
        <a:dk2>
          <a:srgbClr val="000000"/>
        </a:dk2>
        <a:lt2>
          <a:srgbClr val="6E1E00"/>
        </a:lt2>
        <a:accent1>
          <a:srgbClr val="C45700"/>
        </a:accent1>
        <a:accent2>
          <a:srgbClr val="FDD013"/>
        </a:accent2>
        <a:accent3>
          <a:srgbClr val="FFFFFF"/>
        </a:accent3>
        <a:accent4>
          <a:srgbClr val="404040"/>
        </a:accent4>
        <a:accent5>
          <a:srgbClr val="DEB4AA"/>
        </a:accent5>
        <a:accent6>
          <a:srgbClr val="E5BC10"/>
        </a:accent6>
        <a:hlink>
          <a:srgbClr val="C57947"/>
        </a:hlink>
        <a:folHlink>
          <a:srgbClr val="EAEAEA"/>
        </a:folHlink>
      </a:clrScheme>
      <a:clrMap bg1="lt1" tx1="dk1" bg2="lt2" tx2="dk2" accent1="accent1" accent2="accent2" accent3="accent3" accent4="accent4" accent5="accent5" accent6="accent6" hlink="hlink" folHlink="folHlink"/>
    </a:extraClrScheme>
    <a:extraClrScheme>
      <a:clrScheme name="template-17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17 8">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FFFF"/>
        </a:folHlink>
      </a:clrScheme>
      <a:clrMap bg1="lt1" tx1="dk1" bg2="lt2" tx2="dk2" accent1="accent1" accent2="accent2" accent3="accent3" accent4="accent4" accent5="accent5" accent6="accent6" hlink="hlink" folHlink="folHlink"/>
    </a:extraClrScheme>
    <a:extraClrScheme>
      <a:clrScheme name="template-17 9">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43"/>
        </a:hlink>
        <a:folHlink>
          <a:srgbClr val="FFE6CD"/>
        </a:folHlink>
      </a:clrScheme>
      <a:clrMap bg1="lt1" tx1="dk1" bg2="lt2" tx2="dk2" accent1="accent1" accent2="accent2" accent3="accent3" accent4="accent4" accent5="accent5" accent6="accent6" hlink="hlink" folHlink="folHlink"/>
    </a:extraClrScheme>
    <a:extraClrScheme>
      <a:clrScheme name="template-17 10">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17 11">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17 12">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
      <a:clrScheme name="template-17 13">
        <a:dk1>
          <a:srgbClr val="4D4D4D"/>
        </a:dk1>
        <a:lt1>
          <a:srgbClr val="FFFFFF"/>
        </a:lt1>
        <a:dk2>
          <a:srgbClr val="000000"/>
        </a:dk2>
        <a:lt2>
          <a:srgbClr val="080808"/>
        </a:lt2>
        <a:accent1>
          <a:srgbClr val="E59709"/>
        </a:accent1>
        <a:accent2>
          <a:srgbClr val="E9AC24"/>
        </a:accent2>
        <a:accent3>
          <a:srgbClr val="FFFFFF"/>
        </a:accent3>
        <a:accent4>
          <a:srgbClr val="404040"/>
        </a:accent4>
        <a:accent5>
          <a:srgbClr val="F0C9AA"/>
        </a:accent5>
        <a:accent6>
          <a:srgbClr val="D39B20"/>
        </a:accent6>
        <a:hlink>
          <a:srgbClr val="FF9933"/>
        </a:hlink>
        <a:folHlink>
          <a:srgbClr val="FFE6CD"/>
        </a:folHlink>
      </a:clrScheme>
      <a:clrMap bg1="lt1" tx1="dk1" bg2="lt2" tx2="dk2" accent1="accent1" accent2="accent2" accent3="accent3" accent4="accent4" accent5="accent5" accent6="accent6" hlink="hlink" folHlink="folHlink"/>
    </a:extraClrScheme>
    <a:extraClrScheme>
      <a:clrScheme name="template-17 14">
        <a:dk1>
          <a:srgbClr val="4D4D4D"/>
        </a:dk1>
        <a:lt1>
          <a:srgbClr val="FFFFFF"/>
        </a:lt1>
        <a:dk2>
          <a:srgbClr val="000000"/>
        </a:dk2>
        <a:lt2>
          <a:srgbClr val="953900"/>
        </a:lt2>
        <a:accent1>
          <a:srgbClr val="B65300"/>
        </a:accent1>
        <a:accent2>
          <a:srgbClr val="F8CD30"/>
        </a:accent2>
        <a:accent3>
          <a:srgbClr val="FFFFFF"/>
        </a:accent3>
        <a:accent4>
          <a:srgbClr val="404040"/>
        </a:accent4>
        <a:accent5>
          <a:srgbClr val="D7B3AA"/>
        </a:accent5>
        <a:accent6>
          <a:srgbClr val="E1BA2A"/>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17 15">
        <a:dk1>
          <a:srgbClr val="4D4D4D"/>
        </a:dk1>
        <a:lt1>
          <a:srgbClr val="FFFFFF"/>
        </a:lt1>
        <a:dk2>
          <a:srgbClr val="000000"/>
        </a:dk2>
        <a:lt2>
          <a:srgbClr val="C5780F"/>
        </a:lt2>
        <a:accent1>
          <a:srgbClr val="BE3600"/>
        </a:accent1>
        <a:accent2>
          <a:srgbClr val="00ADEF"/>
        </a:accent2>
        <a:accent3>
          <a:srgbClr val="FFFFFF"/>
        </a:accent3>
        <a:accent4>
          <a:srgbClr val="404040"/>
        </a:accent4>
        <a:accent5>
          <a:srgbClr val="DBAEAA"/>
        </a:accent5>
        <a:accent6>
          <a:srgbClr val="009CD9"/>
        </a:accent6>
        <a:hlink>
          <a:srgbClr val="F4BA5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2000" b="1"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PPT_Corporate_Template_BentonSans_16.9_c</Template>
  <TotalTime>732</TotalTime>
  <Words>6310</Words>
  <Application>Microsoft Office PowerPoint</Application>
  <PresentationFormat>Custom</PresentationFormat>
  <Paragraphs>509</Paragraphs>
  <Slides>118</Slides>
  <Notes>101</Notes>
  <HiddenSlides>0</HiddenSlides>
  <MMClips>1</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118</vt:i4>
      </vt:variant>
    </vt:vector>
  </HeadingPairs>
  <TitlesOfParts>
    <vt:vector size="138" baseType="lpstr">
      <vt:lpstr>굴림</vt:lpstr>
      <vt:lpstr>ＭＳ Ｐゴシック</vt:lpstr>
      <vt:lpstr>Arial</vt:lpstr>
      <vt:lpstr>Avenir LT Std 45 Book</vt:lpstr>
      <vt:lpstr>Avenir LT Std 65 Medium</vt:lpstr>
      <vt:lpstr>BentonSans Book</vt:lpstr>
      <vt:lpstr>Calibri</vt:lpstr>
      <vt:lpstr>Calibri Light</vt:lpstr>
      <vt:lpstr>Futura LT Book</vt:lpstr>
      <vt:lpstr>Gill Sans MT</vt:lpstr>
      <vt:lpstr>Helvetica</vt:lpstr>
      <vt:lpstr>Lucida Grande</vt:lpstr>
      <vt:lpstr>Merriweather Heavy Italic</vt:lpstr>
      <vt:lpstr>Merriweather Light</vt:lpstr>
      <vt:lpstr>Verdana</vt:lpstr>
      <vt:lpstr>PPT_Corporate_Template_BentonSans_16.9_c</vt:lpstr>
      <vt:lpstr>Office Theme</vt:lpstr>
      <vt:lpstr>template-17</vt:lpstr>
      <vt:lpstr>1_PPT_Corporate_Template_BentonSans_16.9_c</vt:lpstr>
      <vt:lpstr>Custom Design</vt:lpstr>
      <vt:lpstr>PowerPoint Presentation</vt:lpstr>
      <vt:lpstr>PowerPoint Presentation</vt:lpstr>
      <vt:lpstr>Goals</vt:lpstr>
      <vt:lpstr>PowerPoint Presentation</vt:lpstr>
      <vt:lpstr>PowerPoint Presentation</vt:lpstr>
      <vt:lpstr>PowerPoint Presentation</vt:lpstr>
      <vt:lpstr>PowerPoint Presentation</vt:lpstr>
      <vt:lpstr>Visual analytics is a growing field…</vt:lpstr>
      <vt:lpstr>Visual analytics is a growing field…</vt:lpstr>
      <vt:lpstr>Current Data Visualization Jobs (July 2017)</vt:lpstr>
      <vt:lpstr>“In God we trust, all others bring data.” - W. Edwards Deming  </vt:lpstr>
      <vt:lpstr>PowerPoint Presentation</vt:lpstr>
      <vt:lpstr>PowerPoint Presentation</vt:lpstr>
      <vt:lpstr>How many times does the digit 7 appear?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Early Years – 2nd Century CE</vt:lpstr>
      <vt:lpstr>17th Century</vt:lpstr>
      <vt:lpstr>Late 18th – Early 19th Century</vt:lpstr>
      <vt:lpstr>Early 19th Century</vt:lpstr>
      <vt:lpstr>20th Century</vt:lpstr>
      <vt:lpstr>20th Century</vt:lpstr>
      <vt:lpstr>20th Century</vt:lpstr>
      <vt:lpstr>Contemporary Practitioners</vt:lpstr>
      <vt:lpstr>Contemporary Practitioners</vt:lpstr>
      <vt:lpstr>Contemporary Practitioners</vt:lpstr>
      <vt:lpstr>Trellis Chart Example</vt:lpstr>
      <vt:lpstr>Contemporary Practitioners</vt:lpstr>
      <vt:lpstr>Other Critical Events</vt:lpstr>
      <vt:lpstr>PowerPoint Presentation</vt:lpstr>
      <vt:lpstr>Optional Video Brain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it all together</vt:lpstr>
      <vt:lpstr>Putting it all together</vt:lpstr>
      <vt:lpstr>Easy, right?  Not so fast…</vt:lpstr>
      <vt:lpstr>PowerPoint Presentation</vt:lpstr>
      <vt:lpstr>Stretching our thinking about data…</vt:lpstr>
      <vt:lpstr>Stretching our thinking about data…</vt:lpstr>
      <vt:lpstr>PowerPoint Presentation</vt:lpstr>
      <vt:lpstr>PowerPoint Presentation</vt:lpstr>
      <vt:lpstr>Concluding Thoughts</vt:lpstr>
      <vt:lpstr>PowerPoint Presentation</vt:lpstr>
      <vt:lpstr>We are born with an enhanced  visual path to cognition</vt:lpstr>
      <vt:lpstr>Our brain is powerful… but working memory is limited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Relationships on a Traditional Color Wheel</vt:lpstr>
      <vt:lpstr>Relationships on a RGB Color Wheel</vt:lpstr>
      <vt:lpstr>PowerPoint Presentation</vt:lpstr>
      <vt:lpstr>Does this color use enhance or detract?</vt:lpstr>
      <vt:lpstr>What does color even mean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answer?</vt:lpstr>
      <vt:lpstr>…and what happens now?</vt:lpstr>
      <vt:lpstr>Impressions in system 1 affect the conclusions of system 2.</vt:lpstr>
      <vt:lpstr>Citations</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 Cronk</dc:creator>
  <cp:keywords/>
  <dc:description/>
  <cp:lastModifiedBy>Jeff Shaffer</cp:lastModifiedBy>
  <cp:revision>112</cp:revision>
  <cp:lastPrinted>2015-11-05T23:58:20Z</cp:lastPrinted>
  <dcterms:created xsi:type="dcterms:W3CDTF">2017-05-11T09:54:05Z</dcterms:created>
  <dcterms:modified xsi:type="dcterms:W3CDTF">2017-08-01T18:59:00Z</dcterms:modified>
  <cp:category/>
</cp:coreProperties>
</file>